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524" r:id="rId3"/>
    <p:sldId id="525" r:id="rId4"/>
    <p:sldId id="526" r:id="rId5"/>
    <p:sldId id="527" r:id="rId6"/>
    <p:sldId id="528" r:id="rId7"/>
    <p:sldId id="529" r:id="rId8"/>
    <p:sldId id="530" r:id="rId9"/>
    <p:sldId id="531" r:id="rId10"/>
    <p:sldId id="532" r:id="rId11"/>
    <p:sldId id="533" r:id="rId12"/>
    <p:sldId id="302"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5" r:id="rId31"/>
    <p:sldId id="274"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4" r:id="rId50"/>
    <p:sldId id="295" r:id="rId51"/>
    <p:sldId id="296" r:id="rId52"/>
    <p:sldId id="297" r:id="rId53"/>
    <p:sldId id="298" r:id="rId54"/>
    <p:sldId id="299" r:id="rId55"/>
    <p:sldId id="300" r:id="rId56"/>
    <p:sldId id="309" r:id="rId57"/>
    <p:sldId id="310" r:id="rId58"/>
    <p:sldId id="311" r:id="rId59"/>
    <p:sldId id="301" r:id="rId60"/>
    <p:sldId id="303" r:id="rId61"/>
    <p:sldId id="304" r:id="rId62"/>
    <p:sldId id="305" r:id="rId63"/>
    <p:sldId id="306" r:id="rId64"/>
    <p:sldId id="307" r:id="rId65"/>
    <p:sldId id="308" r:id="rId66"/>
    <p:sldId id="312" r:id="rId67"/>
    <p:sldId id="313" r:id="rId68"/>
    <p:sldId id="314" r:id="rId69"/>
    <p:sldId id="315" r:id="rId70"/>
    <p:sldId id="316" r:id="rId71"/>
    <p:sldId id="318" r:id="rId72"/>
    <p:sldId id="317" r:id="rId73"/>
    <p:sldId id="319" r:id="rId74"/>
    <p:sldId id="320" r:id="rId75"/>
    <p:sldId id="321" r:id="rId76"/>
    <p:sldId id="322" r:id="rId77"/>
    <p:sldId id="323" r:id="rId78"/>
    <p:sldId id="324" r:id="rId79"/>
    <p:sldId id="325" r:id="rId80"/>
    <p:sldId id="326" r:id="rId81"/>
    <p:sldId id="327" r:id="rId82"/>
    <p:sldId id="328" r:id="rId83"/>
    <p:sldId id="331" r:id="rId84"/>
    <p:sldId id="332" r:id="rId85"/>
    <p:sldId id="333" r:id="rId86"/>
    <p:sldId id="329" r:id="rId87"/>
    <p:sldId id="334" r:id="rId88"/>
    <p:sldId id="335" r:id="rId89"/>
    <p:sldId id="336" r:id="rId90"/>
    <p:sldId id="337" r:id="rId91"/>
    <p:sldId id="338" r:id="rId92"/>
    <p:sldId id="339" r:id="rId93"/>
    <p:sldId id="340" r:id="rId94"/>
    <p:sldId id="330" r:id="rId95"/>
    <p:sldId id="341" r:id="rId96"/>
    <p:sldId id="342" r:id="rId97"/>
    <p:sldId id="343" r:id="rId98"/>
    <p:sldId id="344" r:id="rId99"/>
    <p:sldId id="345" r:id="rId100"/>
    <p:sldId id="346" r:id="rId101"/>
    <p:sldId id="347" r:id="rId102"/>
    <p:sldId id="348" r:id="rId103"/>
    <p:sldId id="349" r:id="rId104"/>
    <p:sldId id="350" r:id="rId105"/>
    <p:sldId id="351" r:id="rId106"/>
    <p:sldId id="352" r:id="rId107"/>
    <p:sldId id="353" r:id="rId108"/>
    <p:sldId id="354" r:id="rId109"/>
    <p:sldId id="355" r:id="rId110"/>
    <p:sldId id="356" r:id="rId111"/>
    <p:sldId id="357" r:id="rId112"/>
    <p:sldId id="358" r:id="rId113"/>
    <p:sldId id="359" r:id="rId114"/>
    <p:sldId id="360" r:id="rId115"/>
    <p:sldId id="361" r:id="rId116"/>
    <p:sldId id="362" r:id="rId117"/>
    <p:sldId id="363" r:id="rId118"/>
    <p:sldId id="364" r:id="rId119"/>
    <p:sldId id="365" r:id="rId120"/>
    <p:sldId id="366" r:id="rId121"/>
    <p:sldId id="367" r:id="rId122"/>
    <p:sldId id="368" r:id="rId123"/>
    <p:sldId id="369" r:id="rId124"/>
    <p:sldId id="433" r:id="rId125"/>
    <p:sldId id="434" r:id="rId126"/>
    <p:sldId id="370" r:id="rId127"/>
    <p:sldId id="372" r:id="rId128"/>
    <p:sldId id="373" r:id="rId129"/>
    <p:sldId id="374" r:id="rId130"/>
    <p:sldId id="375" r:id="rId131"/>
    <p:sldId id="377" r:id="rId132"/>
    <p:sldId id="378" r:id="rId133"/>
    <p:sldId id="379" r:id="rId134"/>
    <p:sldId id="380" r:id="rId135"/>
    <p:sldId id="383" r:id="rId136"/>
    <p:sldId id="376" r:id="rId137"/>
    <p:sldId id="381" r:id="rId138"/>
    <p:sldId id="382" r:id="rId139"/>
    <p:sldId id="371" r:id="rId140"/>
    <p:sldId id="384" r:id="rId141"/>
    <p:sldId id="385" r:id="rId142"/>
    <p:sldId id="386" r:id="rId143"/>
    <p:sldId id="387" r:id="rId144"/>
    <p:sldId id="388" r:id="rId145"/>
    <p:sldId id="389" r:id="rId146"/>
    <p:sldId id="390" r:id="rId147"/>
    <p:sldId id="391" r:id="rId148"/>
    <p:sldId id="392" r:id="rId149"/>
    <p:sldId id="393" r:id="rId150"/>
    <p:sldId id="394" r:id="rId151"/>
    <p:sldId id="395" r:id="rId152"/>
    <p:sldId id="396" r:id="rId153"/>
    <p:sldId id="397" r:id="rId154"/>
    <p:sldId id="398" r:id="rId155"/>
    <p:sldId id="401" r:id="rId156"/>
    <p:sldId id="402" r:id="rId157"/>
    <p:sldId id="403" r:id="rId158"/>
    <p:sldId id="404" r:id="rId159"/>
    <p:sldId id="405" r:id="rId160"/>
    <p:sldId id="406" r:id="rId161"/>
    <p:sldId id="407" r:id="rId162"/>
    <p:sldId id="408" r:id="rId163"/>
    <p:sldId id="409" r:id="rId164"/>
    <p:sldId id="410" r:id="rId165"/>
    <p:sldId id="411" r:id="rId166"/>
    <p:sldId id="412" r:id="rId167"/>
    <p:sldId id="413" r:id="rId168"/>
    <p:sldId id="414" r:id="rId169"/>
    <p:sldId id="416" r:id="rId170"/>
    <p:sldId id="417" r:id="rId171"/>
    <p:sldId id="419" r:id="rId172"/>
    <p:sldId id="415" r:id="rId173"/>
    <p:sldId id="420" r:id="rId174"/>
    <p:sldId id="421" r:id="rId175"/>
    <p:sldId id="422" r:id="rId176"/>
    <p:sldId id="424" r:id="rId177"/>
    <p:sldId id="423" r:id="rId178"/>
    <p:sldId id="425" r:id="rId179"/>
    <p:sldId id="426" r:id="rId180"/>
    <p:sldId id="428" r:id="rId181"/>
    <p:sldId id="429" r:id="rId182"/>
    <p:sldId id="430" r:id="rId183"/>
    <p:sldId id="431" r:id="rId184"/>
    <p:sldId id="432" r:id="rId185"/>
    <p:sldId id="427" r:id="rId186"/>
    <p:sldId id="435" r:id="rId187"/>
    <p:sldId id="436" r:id="rId188"/>
    <p:sldId id="438" r:id="rId189"/>
    <p:sldId id="439" r:id="rId190"/>
    <p:sldId id="440" r:id="rId191"/>
    <p:sldId id="441" r:id="rId192"/>
    <p:sldId id="442" r:id="rId193"/>
    <p:sldId id="443" r:id="rId194"/>
    <p:sldId id="444" r:id="rId195"/>
    <p:sldId id="445" r:id="rId196"/>
    <p:sldId id="446" r:id="rId197"/>
    <p:sldId id="447" r:id="rId198"/>
    <p:sldId id="448" r:id="rId199"/>
    <p:sldId id="449" r:id="rId200"/>
    <p:sldId id="450" r:id="rId201"/>
    <p:sldId id="451" r:id="rId202"/>
    <p:sldId id="452" r:id="rId203"/>
    <p:sldId id="453" r:id="rId204"/>
    <p:sldId id="454" r:id="rId205"/>
    <p:sldId id="455" r:id="rId206"/>
    <p:sldId id="456" r:id="rId207"/>
    <p:sldId id="457" r:id="rId208"/>
    <p:sldId id="458" r:id="rId209"/>
    <p:sldId id="459" r:id="rId210"/>
    <p:sldId id="465" r:id="rId211"/>
    <p:sldId id="466" r:id="rId212"/>
    <p:sldId id="460" r:id="rId213"/>
    <p:sldId id="461" r:id="rId214"/>
    <p:sldId id="462" r:id="rId215"/>
    <p:sldId id="463" r:id="rId216"/>
    <p:sldId id="464" r:id="rId217"/>
    <p:sldId id="467" r:id="rId218"/>
    <p:sldId id="468" r:id="rId219"/>
    <p:sldId id="469" r:id="rId220"/>
    <p:sldId id="471" r:id="rId221"/>
    <p:sldId id="472" r:id="rId222"/>
    <p:sldId id="470" r:id="rId223"/>
    <p:sldId id="473" r:id="rId224"/>
    <p:sldId id="474" r:id="rId225"/>
    <p:sldId id="475" r:id="rId226"/>
    <p:sldId id="476" r:id="rId227"/>
    <p:sldId id="477" r:id="rId228"/>
    <p:sldId id="478" r:id="rId229"/>
    <p:sldId id="479" r:id="rId230"/>
    <p:sldId id="480" r:id="rId231"/>
    <p:sldId id="481" r:id="rId232"/>
    <p:sldId id="482" r:id="rId233"/>
    <p:sldId id="483" r:id="rId234"/>
    <p:sldId id="484" r:id="rId235"/>
    <p:sldId id="485" r:id="rId236"/>
    <p:sldId id="486" r:id="rId237"/>
    <p:sldId id="487" r:id="rId238"/>
    <p:sldId id="488" r:id="rId239"/>
    <p:sldId id="489" r:id="rId240"/>
    <p:sldId id="490" r:id="rId241"/>
    <p:sldId id="491" r:id="rId242"/>
    <p:sldId id="492" r:id="rId243"/>
    <p:sldId id="493" r:id="rId244"/>
    <p:sldId id="494" r:id="rId245"/>
    <p:sldId id="495" r:id="rId246"/>
    <p:sldId id="496" r:id="rId247"/>
    <p:sldId id="497" r:id="rId248"/>
    <p:sldId id="498" r:id="rId249"/>
    <p:sldId id="499" r:id="rId250"/>
    <p:sldId id="501" r:id="rId251"/>
    <p:sldId id="502" r:id="rId252"/>
    <p:sldId id="503" r:id="rId253"/>
    <p:sldId id="504" r:id="rId254"/>
    <p:sldId id="505" r:id="rId255"/>
    <p:sldId id="513" r:id="rId256"/>
    <p:sldId id="506" r:id="rId257"/>
    <p:sldId id="500" r:id="rId258"/>
    <p:sldId id="509" r:id="rId259"/>
    <p:sldId id="507" r:id="rId260"/>
    <p:sldId id="514" r:id="rId261"/>
    <p:sldId id="510" r:id="rId262"/>
    <p:sldId id="511" r:id="rId263"/>
    <p:sldId id="512" r:id="rId264"/>
    <p:sldId id="515" r:id="rId265"/>
    <p:sldId id="516" r:id="rId266"/>
    <p:sldId id="517" r:id="rId267"/>
    <p:sldId id="518" r:id="rId268"/>
    <p:sldId id="519" r:id="rId269"/>
    <p:sldId id="520" r:id="rId270"/>
    <p:sldId id="521" r:id="rId271"/>
    <p:sldId id="522" r:id="rId272"/>
    <p:sldId id="523" r:id="rId2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435" autoAdjust="0"/>
  </p:normalViewPr>
  <p:slideViewPr>
    <p:cSldViewPr>
      <p:cViewPr>
        <p:scale>
          <a:sx n="70" d="100"/>
          <a:sy n="70" d="100"/>
        </p:scale>
        <p:origin x="-1356" y="-90"/>
      </p:cViewPr>
      <p:guideLst>
        <p:guide orient="horz" pos="2160"/>
        <p:guide pos="2880"/>
      </p:guideLst>
    </p:cSldViewPr>
  </p:slideViewPr>
  <p:outlineViewPr>
    <p:cViewPr>
      <p:scale>
        <a:sx n="33" d="100"/>
        <a:sy n="33" d="100"/>
      </p:scale>
      <p:origin x="48" y="5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theme" Target="theme/theme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viewProps" Target="viewProp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F822D7B-9D11-45F7-AD2F-AF2CB7F33F7B}" type="datetimeFigureOut">
              <a:rPr lang="en-029" smtClean="0"/>
              <a:pPr>
                <a:defRPr/>
              </a:pPr>
              <a:t>09/16/2013</a:t>
            </a:fld>
            <a:endParaRPr lang="en-029"/>
          </a:p>
        </p:txBody>
      </p:sp>
      <p:sp>
        <p:nvSpPr>
          <p:cNvPr id="5" name="Footer Placeholder 4"/>
          <p:cNvSpPr>
            <a:spLocks noGrp="1"/>
          </p:cNvSpPr>
          <p:nvPr>
            <p:ph type="ftr" sz="quarter" idx="11"/>
          </p:nvPr>
        </p:nvSpPr>
        <p:spPr/>
        <p:txBody>
          <a:bodyPr/>
          <a:lstStyle/>
          <a:p>
            <a:pPr>
              <a:defRPr/>
            </a:pPr>
            <a:endParaRPr lang="en-029"/>
          </a:p>
        </p:txBody>
      </p:sp>
      <p:sp>
        <p:nvSpPr>
          <p:cNvPr id="6" name="Slide Number Placeholder 5"/>
          <p:cNvSpPr>
            <a:spLocks noGrp="1"/>
          </p:cNvSpPr>
          <p:nvPr>
            <p:ph type="sldNum" sz="quarter" idx="12"/>
          </p:nvPr>
        </p:nvSpPr>
        <p:spPr/>
        <p:txBody>
          <a:bodyPr/>
          <a:lstStyle/>
          <a:p>
            <a:pPr>
              <a:defRPr/>
            </a:pPr>
            <a:fld id="{DF682530-0C3F-46A1-B63B-64A28EE1DE33}" type="slidenum">
              <a:rPr lang="en-029" smtClean="0"/>
              <a:pPr>
                <a:defRPr/>
              </a:pPr>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3DA9E8D-9E7A-4F68-8570-3EACA5CA365E}" type="datetimeFigureOut">
              <a:rPr lang="en-029" smtClean="0"/>
              <a:pPr>
                <a:defRPr/>
              </a:pPr>
              <a:t>09/16/2013</a:t>
            </a:fld>
            <a:endParaRPr lang="en-029"/>
          </a:p>
        </p:txBody>
      </p:sp>
      <p:sp>
        <p:nvSpPr>
          <p:cNvPr id="5" name="Footer Placeholder 4"/>
          <p:cNvSpPr>
            <a:spLocks noGrp="1"/>
          </p:cNvSpPr>
          <p:nvPr>
            <p:ph type="ftr" sz="quarter" idx="11"/>
          </p:nvPr>
        </p:nvSpPr>
        <p:spPr/>
        <p:txBody>
          <a:bodyPr/>
          <a:lstStyle/>
          <a:p>
            <a:pPr>
              <a:defRPr/>
            </a:pPr>
            <a:endParaRPr lang="en-029"/>
          </a:p>
        </p:txBody>
      </p:sp>
      <p:sp>
        <p:nvSpPr>
          <p:cNvPr id="6" name="Slide Number Placeholder 5"/>
          <p:cNvSpPr>
            <a:spLocks noGrp="1"/>
          </p:cNvSpPr>
          <p:nvPr>
            <p:ph type="sldNum" sz="quarter" idx="12"/>
          </p:nvPr>
        </p:nvSpPr>
        <p:spPr/>
        <p:txBody>
          <a:bodyPr/>
          <a:lstStyle/>
          <a:p>
            <a:pPr>
              <a:defRPr/>
            </a:pPr>
            <a:fld id="{DDB46CEA-9D93-4B1B-8C17-F82A21B55483}" type="slidenum">
              <a:rPr lang="en-029" smtClean="0"/>
              <a:pPr>
                <a:defRPr/>
              </a:pPr>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F6A719A-30AE-4E4A-9B74-BE69B1DFB181}" type="datetimeFigureOut">
              <a:rPr lang="en-029" smtClean="0"/>
              <a:pPr>
                <a:defRPr/>
              </a:pPr>
              <a:t>09/16/2013</a:t>
            </a:fld>
            <a:endParaRPr lang="en-029"/>
          </a:p>
        </p:txBody>
      </p:sp>
      <p:sp>
        <p:nvSpPr>
          <p:cNvPr id="5" name="Footer Placeholder 4"/>
          <p:cNvSpPr>
            <a:spLocks noGrp="1"/>
          </p:cNvSpPr>
          <p:nvPr>
            <p:ph type="ftr" sz="quarter" idx="11"/>
          </p:nvPr>
        </p:nvSpPr>
        <p:spPr/>
        <p:txBody>
          <a:bodyPr/>
          <a:lstStyle/>
          <a:p>
            <a:pPr>
              <a:defRPr/>
            </a:pPr>
            <a:endParaRPr lang="en-029"/>
          </a:p>
        </p:txBody>
      </p:sp>
      <p:sp>
        <p:nvSpPr>
          <p:cNvPr id="6" name="Slide Number Placeholder 5"/>
          <p:cNvSpPr>
            <a:spLocks noGrp="1"/>
          </p:cNvSpPr>
          <p:nvPr>
            <p:ph type="sldNum" sz="quarter" idx="12"/>
          </p:nvPr>
        </p:nvSpPr>
        <p:spPr/>
        <p:txBody>
          <a:bodyPr/>
          <a:lstStyle/>
          <a:p>
            <a:pPr>
              <a:defRPr/>
            </a:pPr>
            <a:fld id="{374B76A5-0037-4692-8E8C-9E254801004B}" type="slidenum">
              <a:rPr lang="en-029" smtClean="0"/>
              <a:pPr>
                <a:defRPr/>
              </a:pPr>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7E46B34-73F6-4309-B0E6-7C72DB3A278A}" type="datetimeFigureOut">
              <a:rPr lang="en-029" smtClean="0"/>
              <a:pPr>
                <a:defRPr/>
              </a:pPr>
              <a:t>09/16/2013</a:t>
            </a:fld>
            <a:endParaRPr lang="en-029"/>
          </a:p>
        </p:txBody>
      </p:sp>
      <p:sp>
        <p:nvSpPr>
          <p:cNvPr id="5" name="Footer Placeholder 4"/>
          <p:cNvSpPr>
            <a:spLocks noGrp="1"/>
          </p:cNvSpPr>
          <p:nvPr>
            <p:ph type="ftr" sz="quarter" idx="11"/>
          </p:nvPr>
        </p:nvSpPr>
        <p:spPr/>
        <p:txBody>
          <a:bodyPr/>
          <a:lstStyle/>
          <a:p>
            <a:pPr>
              <a:defRPr/>
            </a:pPr>
            <a:endParaRPr lang="en-029"/>
          </a:p>
        </p:txBody>
      </p:sp>
      <p:sp>
        <p:nvSpPr>
          <p:cNvPr id="6" name="Slide Number Placeholder 5"/>
          <p:cNvSpPr>
            <a:spLocks noGrp="1"/>
          </p:cNvSpPr>
          <p:nvPr>
            <p:ph type="sldNum" sz="quarter" idx="12"/>
          </p:nvPr>
        </p:nvSpPr>
        <p:spPr/>
        <p:txBody>
          <a:bodyPr/>
          <a:lstStyle/>
          <a:p>
            <a:pPr>
              <a:defRPr/>
            </a:pPr>
            <a:fld id="{9262D371-491E-4106-9750-E7610E38FCDB}" type="slidenum">
              <a:rPr lang="en-029" smtClean="0"/>
              <a:pPr>
                <a:defRPr/>
              </a:pPr>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56B4A45-52CE-4469-98B0-C5D6AEEFF91F}" type="datetimeFigureOut">
              <a:rPr lang="en-029" smtClean="0"/>
              <a:pPr>
                <a:defRPr/>
              </a:pPr>
              <a:t>09/16/2013</a:t>
            </a:fld>
            <a:endParaRPr lang="en-029"/>
          </a:p>
        </p:txBody>
      </p:sp>
      <p:sp>
        <p:nvSpPr>
          <p:cNvPr id="5" name="Footer Placeholder 4"/>
          <p:cNvSpPr>
            <a:spLocks noGrp="1"/>
          </p:cNvSpPr>
          <p:nvPr>
            <p:ph type="ftr" sz="quarter" idx="11"/>
          </p:nvPr>
        </p:nvSpPr>
        <p:spPr/>
        <p:txBody>
          <a:bodyPr/>
          <a:lstStyle/>
          <a:p>
            <a:pPr>
              <a:defRPr/>
            </a:pPr>
            <a:endParaRPr lang="en-029"/>
          </a:p>
        </p:txBody>
      </p:sp>
      <p:sp>
        <p:nvSpPr>
          <p:cNvPr id="6" name="Slide Number Placeholder 5"/>
          <p:cNvSpPr>
            <a:spLocks noGrp="1"/>
          </p:cNvSpPr>
          <p:nvPr>
            <p:ph type="sldNum" sz="quarter" idx="12"/>
          </p:nvPr>
        </p:nvSpPr>
        <p:spPr/>
        <p:txBody>
          <a:bodyPr/>
          <a:lstStyle/>
          <a:p>
            <a:pPr>
              <a:defRPr/>
            </a:pPr>
            <a:fld id="{FAE1DDD5-A05F-4015-980C-68D350C0C257}" type="slidenum">
              <a:rPr lang="en-029" smtClean="0"/>
              <a:pPr>
                <a:defRPr/>
              </a:pPr>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DD31D53E-DAA2-463E-B9E4-09914D4104F7}" type="datetimeFigureOut">
              <a:rPr lang="en-029" smtClean="0"/>
              <a:pPr>
                <a:defRPr/>
              </a:pPr>
              <a:t>09/16/2013</a:t>
            </a:fld>
            <a:endParaRPr lang="en-029"/>
          </a:p>
        </p:txBody>
      </p:sp>
      <p:sp>
        <p:nvSpPr>
          <p:cNvPr id="6" name="Footer Placeholder 5"/>
          <p:cNvSpPr>
            <a:spLocks noGrp="1"/>
          </p:cNvSpPr>
          <p:nvPr>
            <p:ph type="ftr" sz="quarter" idx="11"/>
          </p:nvPr>
        </p:nvSpPr>
        <p:spPr/>
        <p:txBody>
          <a:bodyPr/>
          <a:lstStyle/>
          <a:p>
            <a:pPr>
              <a:defRPr/>
            </a:pPr>
            <a:endParaRPr lang="en-029"/>
          </a:p>
        </p:txBody>
      </p:sp>
      <p:sp>
        <p:nvSpPr>
          <p:cNvPr id="7" name="Slide Number Placeholder 6"/>
          <p:cNvSpPr>
            <a:spLocks noGrp="1"/>
          </p:cNvSpPr>
          <p:nvPr>
            <p:ph type="sldNum" sz="quarter" idx="12"/>
          </p:nvPr>
        </p:nvSpPr>
        <p:spPr/>
        <p:txBody>
          <a:bodyPr/>
          <a:lstStyle/>
          <a:p>
            <a:pPr>
              <a:defRPr/>
            </a:pPr>
            <a:fld id="{0FCCA009-C099-481C-87DF-208FE3DD2386}" type="slidenum">
              <a:rPr lang="en-029" smtClean="0"/>
              <a:pPr>
                <a:defRPr/>
              </a:pPr>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6D9B77C-28E0-498C-AF36-17C0377C54BE}" type="datetimeFigureOut">
              <a:rPr lang="en-029" smtClean="0"/>
              <a:pPr>
                <a:defRPr/>
              </a:pPr>
              <a:t>09/16/2013</a:t>
            </a:fld>
            <a:endParaRPr lang="en-029"/>
          </a:p>
        </p:txBody>
      </p:sp>
      <p:sp>
        <p:nvSpPr>
          <p:cNvPr id="8" name="Footer Placeholder 7"/>
          <p:cNvSpPr>
            <a:spLocks noGrp="1"/>
          </p:cNvSpPr>
          <p:nvPr>
            <p:ph type="ftr" sz="quarter" idx="11"/>
          </p:nvPr>
        </p:nvSpPr>
        <p:spPr/>
        <p:txBody>
          <a:bodyPr/>
          <a:lstStyle/>
          <a:p>
            <a:pPr>
              <a:defRPr/>
            </a:pPr>
            <a:endParaRPr lang="en-029"/>
          </a:p>
        </p:txBody>
      </p:sp>
      <p:sp>
        <p:nvSpPr>
          <p:cNvPr id="9" name="Slide Number Placeholder 8"/>
          <p:cNvSpPr>
            <a:spLocks noGrp="1"/>
          </p:cNvSpPr>
          <p:nvPr>
            <p:ph type="sldNum" sz="quarter" idx="12"/>
          </p:nvPr>
        </p:nvSpPr>
        <p:spPr/>
        <p:txBody>
          <a:bodyPr/>
          <a:lstStyle/>
          <a:p>
            <a:pPr>
              <a:defRPr/>
            </a:pPr>
            <a:fld id="{6DBADDCA-EDD0-4EE7-933C-CA61B4DC3AC4}" type="slidenum">
              <a:rPr lang="en-029" smtClean="0"/>
              <a:pPr>
                <a:defRPr/>
              </a:pPr>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141910E-9F21-42E9-9F68-28FF6C58FC45}" type="datetimeFigureOut">
              <a:rPr lang="en-029" smtClean="0"/>
              <a:pPr>
                <a:defRPr/>
              </a:pPr>
              <a:t>09/16/2013</a:t>
            </a:fld>
            <a:endParaRPr lang="en-029"/>
          </a:p>
        </p:txBody>
      </p:sp>
      <p:sp>
        <p:nvSpPr>
          <p:cNvPr id="4" name="Footer Placeholder 3"/>
          <p:cNvSpPr>
            <a:spLocks noGrp="1"/>
          </p:cNvSpPr>
          <p:nvPr>
            <p:ph type="ftr" sz="quarter" idx="11"/>
          </p:nvPr>
        </p:nvSpPr>
        <p:spPr/>
        <p:txBody>
          <a:bodyPr/>
          <a:lstStyle/>
          <a:p>
            <a:pPr>
              <a:defRPr/>
            </a:pPr>
            <a:endParaRPr lang="en-029"/>
          </a:p>
        </p:txBody>
      </p:sp>
      <p:sp>
        <p:nvSpPr>
          <p:cNvPr id="5" name="Slide Number Placeholder 4"/>
          <p:cNvSpPr>
            <a:spLocks noGrp="1"/>
          </p:cNvSpPr>
          <p:nvPr>
            <p:ph type="sldNum" sz="quarter" idx="12"/>
          </p:nvPr>
        </p:nvSpPr>
        <p:spPr/>
        <p:txBody>
          <a:bodyPr/>
          <a:lstStyle/>
          <a:p>
            <a:pPr>
              <a:defRPr/>
            </a:pPr>
            <a:fld id="{C59B7929-88F1-4A50-A8DE-C2B1DDC8B63F}" type="slidenum">
              <a:rPr lang="en-029" smtClean="0"/>
              <a:pPr>
                <a:defRPr/>
              </a:pPr>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972F73F-4BA9-4F15-96EB-6004F660D935}" type="datetimeFigureOut">
              <a:rPr lang="en-029" smtClean="0"/>
              <a:pPr>
                <a:defRPr/>
              </a:pPr>
              <a:t>09/16/2013</a:t>
            </a:fld>
            <a:endParaRPr lang="en-029"/>
          </a:p>
        </p:txBody>
      </p:sp>
      <p:sp>
        <p:nvSpPr>
          <p:cNvPr id="3" name="Footer Placeholder 2"/>
          <p:cNvSpPr>
            <a:spLocks noGrp="1"/>
          </p:cNvSpPr>
          <p:nvPr>
            <p:ph type="ftr" sz="quarter" idx="11"/>
          </p:nvPr>
        </p:nvSpPr>
        <p:spPr/>
        <p:txBody>
          <a:bodyPr/>
          <a:lstStyle/>
          <a:p>
            <a:pPr>
              <a:defRPr/>
            </a:pPr>
            <a:endParaRPr lang="en-029"/>
          </a:p>
        </p:txBody>
      </p:sp>
      <p:sp>
        <p:nvSpPr>
          <p:cNvPr id="4" name="Slide Number Placeholder 3"/>
          <p:cNvSpPr>
            <a:spLocks noGrp="1"/>
          </p:cNvSpPr>
          <p:nvPr>
            <p:ph type="sldNum" sz="quarter" idx="12"/>
          </p:nvPr>
        </p:nvSpPr>
        <p:spPr/>
        <p:txBody>
          <a:bodyPr/>
          <a:lstStyle/>
          <a:p>
            <a:pPr>
              <a:defRPr/>
            </a:pPr>
            <a:fld id="{EDBA4246-25CF-49C2-A2F0-FB612F17B318}" type="slidenum">
              <a:rPr lang="en-029" smtClean="0"/>
              <a:pPr>
                <a:defRPr/>
              </a:pPr>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25BDEBE-710C-4940-823C-53EF13000A0A}" type="datetimeFigureOut">
              <a:rPr lang="en-029" smtClean="0"/>
              <a:pPr>
                <a:defRPr/>
              </a:pPr>
              <a:t>09/16/2013</a:t>
            </a:fld>
            <a:endParaRPr lang="en-029"/>
          </a:p>
        </p:txBody>
      </p:sp>
      <p:sp>
        <p:nvSpPr>
          <p:cNvPr id="6" name="Footer Placeholder 5"/>
          <p:cNvSpPr>
            <a:spLocks noGrp="1"/>
          </p:cNvSpPr>
          <p:nvPr>
            <p:ph type="ftr" sz="quarter" idx="11"/>
          </p:nvPr>
        </p:nvSpPr>
        <p:spPr/>
        <p:txBody>
          <a:bodyPr/>
          <a:lstStyle/>
          <a:p>
            <a:pPr>
              <a:defRPr/>
            </a:pPr>
            <a:endParaRPr lang="en-029"/>
          </a:p>
        </p:txBody>
      </p:sp>
      <p:sp>
        <p:nvSpPr>
          <p:cNvPr id="7" name="Slide Number Placeholder 6"/>
          <p:cNvSpPr>
            <a:spLocks noGrp="1"/>
          </p:cNvSpPr>
          <p:nvPr>
            <p:ph type="sldNum" sz="quarter" idx="12"/>
          </p:nvPr>
        </p:nvSpPr>
        <p:spPr/>
        <p:txBody>
          <a:bodyPr/>
          <a:lstStyle/>
          <a:p>
            <a:pPr>
              <a:defRPr/>
            </a:pPr>
            <a:fld id="{D439F90C-4630-469B-A24B-BF0C136FC9EB}" type="slidenum">
              <a:rPr lang="en-029" smtClean="0"/>
              <a:pPr>
                <a:defRPr/>
              </a:pPr>
              <a:t>‹#›</a:t>
            </a:fld>
            <a:endParaRPr lang="en-029"/>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65668BCD-DF7B-4A5C-BEFD-CA3B843DFCF9}" type="datetimeFigureOut">
              <a:rPr lang="en-029" smtClean="0"/>
              <a:pPr>
                <a:defRPr/>
              </a:pPr>
              <a:t>09/16/2013</a:t>
            </a:fld>
            <a:endParaRPr lang="en-029"/>
          </a:p>
        </p:txBody>
      </p:sp>
      <p:sp>
        <p:nvSpPr>
          <p:cNvPr id="9" name="Slide Number Placeholder 8"/>
          <p:cNvSpPr>
            <a:spLocks noGrp="1"/>
          </p:cNvSpPr>
          <p:nvPr>
            <p:ph type="sldNum" sz="quarter" idx="11"/>
          </p:nvPr>
        </p:nvSpPr>
        <p:spPr/>
        <p:txBody>
          <a:bodyPr/>
          <a:lstStyle/>
          <a:p>
            <a:pPr>
              <a:defRPr/>
            </a:pPr>
            <a:fld id="{25CAFD98-555B-4C09-BC65-29FC071D02B3}" type="slidenum">
              <a:rPr lang="en-029" smtClean="0"/>
              <a:pPr>
                <a:defRPr/>
              </a:pPr>
              <a:t>‹#›</a:t>
            </a:fld>
            <a:endParaRPr lang="en-029"/>
          </a:p>
        </p:txBody>
      </p:sp>
      <p:sp>
        <p:nvSpPr>
          <p:cNvPr id="10" name="Footer Placeholder 9"/>
          <p:cNvSpPr>
            <a:spLocks noGrp="1"/>
          </p:cNvSpPr>
          <p:nvPr>
            <p:ph type="ftr" sz="quarter" idx="12"/>
          </p:nvPr>
        </p:nvSpPr>
        <p:spPr/>
        <p:txBody>
          <a:bodyPr/>
          <a:lstStyle/>
          <a:p>
            <a:pPr>
              <a:defRPr/>
            </a:pPr>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FD71B274-8173-4FEC-8A8A-DF22771B708B}" type="slidenum">
              <a:rPr lang="en-029" smtClean="0"/>
              <a:pPr>
                <a:defRPr/>
              </a:pPr>
              <a:t>‹#›</a:t>
            </a:fld>
            <a:endParaRPr lang="en-029"/>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029"/>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792D4B69-C272-497A-A104-8FB45FB9AA68}" type="datetimeFigureOut">
              <a:rPr lang="en-029" smtClean="0"/>
              <a:pPr>
                <a:defRPr/>
              </a:pPr>
              <a:t>09/16/2013</a:t>
            </a:fld>
            <a:endParaRPr lang="en-029"/>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hyperlink" Target="http://www.chm.bris.ac.uk/webprojects2002/spence/page4b.htm" TargetMode="Externa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029" smtClean="0"/>
              <a:t>Carib Studies Module 1 Notes</a:t>
            </a: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029" smtClean="0"/>
              <a:t>Political Caribbean</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In terms of political arrangements, Cuba has a communist system, Puerto Rico is annexed to the USA, Guyana and Trinidad and Tobago are republics. </a:t>
            </a:r>
            <a:endParaRPr lang="en-US" dirty="0" smtClean="0"/>
          </a:p>
          <a:p>
            <a:pPr fontAlgn="auto">
              <a:spcAft>
                <a:spcPts val="0"/>
              </a:spcAft>
              <a:defRPr/>
            </a:pPr>
            <a:r>
              <a:rPr lang="en-US" dirty="0" smtClean="0"/>
              <a:t>The </a:t>
            </a:r>
            <a:r>
              <a:rPr lang="en-US" dirty="0"/>
              <a:t>rest of </a:t>
            </a:r>
            <a:r>
              <a:rPr lang="en-US" dirty="0" smtClean="0"/>
              <a:t>the </a:t>
            </a:r>
            <a:r>
              <a:rPr lang="en-US" dirty="0"/>
              <a:t>British </a:t>
            </a:r>
            <a:r>
              <a:rPr lang="en-US" dirty="0" smtClean="0"/>
              <a:t>W.I </a:t>
            </a:r>
            <a:r>
              <a:rPr lang="en-US" dirty="0"/>
              <a:t>still hold to the British traditional form of government, based on the </a:t>
            </a:r>
            <a:r>
              <a:rPr lang="en-US" dirty="0" smtClean="0"/>
              <a:t>Westminster</a:t>
            </a:r>
            <a:r>
              <a:rPr lang="en-029" dirty="0"/>
              <a:t>-</a:t>
            </a:r>
            <a:r>
              <a:rPr lang="en-US" dirty="0" smtClean="0"/>
              <a:t>Whitehall </a:t>
            </a:r>
            <a:r>
              <a:rPr lang="en-US" dirty="0"/>
              <a:t>model</a:t>
            </a:r>
            <a:r>
              <a:rPr lang="en-US"/>
              <a:t>. </a:t>
            </a:r>
            <a:endParaRPr lang="en-US" smtClean="0"/>
          </a:p>
          <a:p>
            <a:pPr fontAlgn="auto">
              <a:spcAft>
                <a:spcPts val="0"/>
              </a:spcAft>
              <a:defRPr/>
            </a:pPr>
            <a:r>
              <a:rPr lang="en-US" smtClean="0"/>
              <a:t>By </a:t>
            </a:r>
            <a:r>
              <a:rPr lang="en-US" dirty="0"/>
              <a:t>and large the Caribbean has a rich post colonial democratic tradition with a few exceptions of Cuba, Dominican Republic and Haiti</a:t>
            </a:r>
            <a:endParaRPr lang="en-029"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029" smtClean="0"/>
              <a:t>Social Stratification Under Slavery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Plantation society in the Caribbean in the 17</a:t>
            </a:r>
            <a:r>
              <a:rPr lang="en-029" baseline="30000" dirty="0" smtClean="0"/>
              <a:t>th</a:t>
            </a:r>
            <a:r>
              <a:rPr lang="en-029" dirty="0" smtClean="0"/>
              <a:t>, 18</a:t>
            </a:r>
            <a:r>
              <a:rPr lang="en-029" baseline="30000" dirty="0" smtClean="0"/>
              <a:t>th</a:t>
            </a:r>
            <a:r>
              <a:rPr lang="en-029" dirty="0" smtClean="0"/>
              <a:t> and 19</a:t>
            </a:r>
            <a:r>
              <a:rPr lang="en-029" baseline="30000" dirty="0" smtClean="0"/>
              <a:t>th</a:t>
            </a:r>
            <a:r>
              <a:rPr lang="en-029" dirty="0" smtClean="0"/>
              <a:t> centuries was a closed system of stratification based on ascribed criteria of race and colour.</a:t>
            </a:r>
          </a:p>
          <a:p>
            <a:pPr fontAlgn="auto">
              <a:spcAft>
                <a:spcPts val="0"/>
              </a:spcAft>
              <a:defRPr/>
            </a:pPr>
            <a:r>
              <a:rPr lang="en-029" dirty="0" smtClean="0"/>
              <a:t>Race and colour were tied to ones occupation in the society. Black people to a could only be slaves or free people of colour. White people were never of low social status  though white indentured labours strained on the borders.</a:t>
            </a:r>
          </a:p>
          <a:p>
            <a:pPr fontAlgn="auto">
              <a:spcAft>
                <a:spcPts val="0"/>
              </a:spcAft>
              <a:defRPr/>
            </a:pPr>
            <a:r>
              <a:rPr lang="en-029" dirty="0" smtClean="0"/>
              <a:t>One could not escape this system unless one had bargaining power. Persons of mixed descent were fortunate in this regard and got lighter work as a result (that was a pun LOL). Many were also freed by their white fathers and even educated, so had better prospects. Coloureds were an efficient buffer group in the society.</a:t>
            </a:r>
            <a:endParaRPr lang="en-029"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029" smtClean="0"/>
              <a:t>Social Stratification Under Slavery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However under closer inspection the three levels were also rigidly subdivided.</a:t>
            </a:r>
          </a:p>
          <a:p>
            <a:pPr fontAlgn="auto">
              <a:spcAft>
                <a:spcPts val="0"/>
              </a:spcAft>
              <a:defRPr/>
            </a:pPr>
            <a:r>
              <a:rPr lang="en-029" dirty="0" smtClean="0"/>
              <a:t>Among whites those born in Europe were usually of higher standing but were often absentee so the creole whites were at the top of the hierarchy. Poorer whites (overseers etc.) were somewhat removed but still ranked above the free coloureds via race.</a:t>
            </a:r>
          </a:p>
          <a:p>
            <a:pPr fontAlgn="auto">
              <a:spcAft>
                <a:spcPts val="0"/>
              </a:spcAft>
              <a:defRPr/>
            </a:pPr>
            <a:r>
              <a:rPr lang="en-029" dirty="0" smtClean="0"/>
              <a:t>Among free coloureds there were divisions based further on hue, degree of education, a protection from a white person while among the enslaved distinction only existed based on labour type i.e. house &amp; field.</a:t>
            </a:r>
            <a:endParaRPr lang="en-029"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029" smtClean="0"/>
              <a:t>Social class and Social stratification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In the Caribbean today social </a:t>
            </a:r>
            <a:r>
              <a:rPr lang="en-029" b="1" dirty="0" smtClean="0"/>
              <a:t>class </a:t>
            </a:r>
            <a:r>
              <a:rPr lang="en-029" dirty="0" smtClean="0"/>
              <a:t>is mainly used to distinguish among the different social strata based on social and economic resources.</a:t>
            </a:r>
          </a:p>
          <a:p>
            <a:pPr fontAlgn="auto">
              <a:spcAft>
                <a:spcPts val="0"/>
              </a:spcAft>
              <a:defRPr/>
            </a:pPr>
            <a:r>
              <a:rPr lang="en-029" dirty="0" smtClean="0"/>
              <a:t>The Caribbean is defined using the ‘class structure’, stratification under upper, middle and lower social classes.</a:t>
            </a:r>
          </a:p>
          <a:p>
            <a:pPr fontAlgn="auto">
              <a:spcAft>
                <a:spcPts val="0"/>
              </a:spcAft>
              <a:defRPr/>
            </a:pPr>
            <a:r>
              <a:rPr lang="en-029" dirty="0" smtClean="0"/>
              <a:t>Social class in modern society is perceived as based on </a:t>
            </a:r>
            <a:r>
              <a:rPr lang="en-029" b="1" dirty="0" smtClean="0"/>
              <a:t>achieved</a:t>
            </a:r>
            <a:r>
              <a:rPr lang="en-029" dirty="0" smtClean="0"/>
              <a:t> criteria referring to one’s performance in being able to earn what the society values (wealth, power, prestige). There is however unequal opportunity in getting rewards.</a:t>
            </a:r>
          </a:p>
          <a:p>
            <a:pPr fontAlgn="auto">
              <a:spcAft>
                <a:spcPts val="0"/>
              </a:spcAft>
              <a:defRPr/>
            </a:pPr>
            <a:r>
              <a:rPr lang="en-029" dirty="0" smtClean="0"/>
              <a:t>It is important to note though the Caribbean is stratified according to social class, that situation has evolved gradually from plantation society.</a:t>
            </a:r>
            <a:endParaRPr lang="en-029"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029" smtClean="0"/>
              <a:t>Social Mobility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is the movement of individuals from one social class to another, either up or down the hierarchy.</a:t>
            </a:r>
          </a:p>
          <a:p>
            <a:pPr fontAlgn="auto">
              <a:spcAft>
                <a:spcPts val="0"/>
              </a:spcAft>
              <a:defRPr/>
            </a:pPr>
            <a:r>
              <a:rPr lang="en-029" dirty="0" smtClean="0"/>
              <a:t>In closed systems like in Plantation society social mobility was impossible or very limited. Now in the Caribbean it is possible now due to what one has achieved. A society where one can advance socially based on achievements is called a </a:t>
            </a:r>
            <a:r>
              <a:rPr lang="en-029" b="1" dirty="0" smtClean="0"/>
              <a:t>meritocracy</a:t>
            </a:r>
            <a:r>
              <a:rPr lang="en-029" dirty="0" smtClean="0"/>
              <a:t>.</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029" smtClean="0"/>
              <a:t>Social Mobility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a:t>The main ways of advancement are: </a:t>
            </a:r>
            <a:endParaRPr lang="en-029" dirty="0" smtClean="0"/>
          </a:p>
          <a:p>
            <a:pPr marL="514350" indent="-514350" fontAlgn="auto">
              <a:spcAft>
                <a:spcPts val="0"/>
              </a:spcAft>
              <a:buFont typeface="+mj-lt"/>
              <a:buAutoNum type="arabicPeriod"/>
              <a:defRPr/>
            </a:pPr>
            <a:r>
              <a:rPr lang="en-029" dirty="0" smtClean="0"/>
              <a:t>Marrying up</a:t>
            </a:r>
          </a:p>
          <a:p>
            <a:pPr marL="514350" indent="-514350" fontAlgn="auto">
              <a:spcAft>
                <a:spcPts val="0"/>
              </a:spcAft>
              <a:buFont typeface="+mj-lt"/>
              <a:buAutoNum type="arabicPeriod"/>
              <a:defRPr/>
            </a:pPr>
            <a:r>
              <a:rPr lang="en-029" dirty="0" smtClean="0"/>
              <a:t>Acquiring the necessary educational credentials.</a:t>
            </a:r>
          </a:p>
          <a:p>
            <a:pPr marL="514350" indent="-514350" fontAlgn="auto">
              <a:spcAft>
                <a:spcPts val="0"/>
              </a:spcAft>
              <a:buFont typeface="+mj-lt"/>
              <a:buAutoNum type="arabicPeriod"/>
              <a:defRPr/>
            </a:pPr>
            <a:r>
              <a:rPr lang="en-029" dirty="0" smtClean="0"/>
              <a:t>Owning a successful business and investing wisely</a:t>
            </a:r>
          </a:p>
          <a:p>
            <a:pPr fontAlgn="auto">
              <a:spcAft>
                <a:spcPts val="0"/>
              </a:spcAft>
              <a:defRPr/>
            </a:pPr>
            <a:r>
              <a:rPr lang="en-029" dirty="0" smtClean="0"/>
              <a:t>In many cases mobility is intergenerational meaning that a family can move up the socio-economic bracket due to the foresight of one of the elders in </a:t>
            </a:r>
            <a:r>
              <a:rPr lang="en-029" smtClean="0"/>
              <a:t>the family</a:t>
            </a:r>
            <a:endParaRPr lang="en-029" dirty="0"/>
          </a:p>
          <a:p>
            <a:pPr fontAlgn="auto">
              <a:spcAft>
                <a:spcPts val="0"/>
              </a:spcAft>
              <a:defRPr/>
            </a:pPr>
            <a:endParaRPr lang="en-029"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Tracing History in the Caribbean society and culture</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029" smtClean="0"/>
              <a:t>Expected Learning Outcomes</a:t>
            </a:r>
          </a:p>
        </p:txBody>
      </p:sp>
      <p:sp>
        <p:nvSpPr>
          <p:cNvPr id="3" name="Content Placeholder 2"/>
          <p:cNvSpPr>
            <a:spLocks noGrp="1"/>
          </p:cNvSpPr>
          <p:nvPr>
            <p:ph idx="1"/>
          </p:nvPr>
        </p:nvSpPr>
        <p:spPr/>
        <p:txBody>
          <a:bodyPr rtlCol="0">
            <a:normAutofit/>
          </a:bodyPr>
          <a:lstStyle/>
          <a:p>
            <a:pPr marL="514350" indent="-514350" fontAlgn="auto">
              <a:spcAft>
                <a:spcPts val="0"/>
              </a:spcAft>
              <a:buFont typeface="+mj-lt"/>
              <a:buAutoNum type="arabicPeriod"/>
              <a:defRPr/>
            </a:pPr>
            <a:r>
              <a:rPr lang="en-029" dirty="0" smtClean="0"/>
              <a:t>Describe the main historical events processes in Caribbean history</a:t>
            </a:r>
          </a:p>
          <a:p>
            <a:pPr marL="514350" indent="-514350" fontAlgn="auto">
              <a:spcAft>
                <a:spcPts val="0"/>
              </a:spcAft>
              <a:buFont typeface="+mj-lt"/>
              <a:buAutoNum type="arabicPeriod"/>
              <a:defRPr/>
            </a:pPr>
            <a:r>
              <a:rPr lang="en-029" dirty="0" smtClean="0"/>
              <a:t>Relate historical events and processes in Caribbean society and culture</a:t>
            </a:r>
          </a:p>
          <a:p>
            <a:pPr marL="514350" indent="-514350" fontAlgn="auto">
              <a:spcAft>
                <a:spcPts val="0"/>
              </a:spcAft>
              <a:buFont typeface="+mj-lt"/>
              <a:buAutoNum type="arabicPeriod"/>
              <a:defRPr/>
            </a:pPr>
            <a:r>
              <a:rPr lang="en-029" dirty="0" smtClean="0"/>
              <a:t>Critically analyse traditional accounts of Caribbean history</a:t>
            </a:r>
          </a:p>
          <a:p>
            <a:pPr marL="514350" indent="-514350" fontAlgn="auto">
              <a:spcAft>
                <a:spcPts val="0"/>
              </a:spcAft>
              <a:buFont typeface="+mj-lt"/>
              <a:buAutoNum type="arabicPeriod"/>
              <a:defRPr/>
            </a:pPr>
            <a:r>
              <a:rPr lang="en-029" dirty="0" smtClean="0"/>
              <a:t>Apply historical knowledge in describing diversity and complexity in Caribbean society and culture</a:t>
            </a:r>
          </a:p>
          <a:p>
            <a:pPr marL="514350" indent="-514350" fontAlgn="auto">
              <a:spcAft>
                <a:spcPts val="0"/>
              </a:spcAft>
              <a:buFont typeface="+mj-lt"/>
              <a:buAutoNum type="arabicPeriod"/>
              <a:defRPr/>
            </a:pPr>
            <a:r>
              <a:rPr lang="en-029" dirty="0" smtClean="0"/>
              <a:t>Appreciate how a knowledge of history deepens an understanding of Caribbean social life.</a:t>
            </a:r>
          </a:p>
          <a:p>
            <a:pPr fontAlgn="auto">
              <a:spcAft>
                <a:spcPts val="0"/>
              </a:spcAft>
              <a:defRPr/>
            </a:pPr>
            <a:endParaRPr lang="en-029"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029" smtClean="0"/>
              <a:t>Migrations</a:t>
            </a:r>
          </a:p>
        </p:txBody>
      </p:sp>
      <p:sp>
        <p:nvSpPr>
          <p:cNvPr id="109571" name="Content Placeholder 2"/>
          <p:cNvSpPr>
            <a:spLocks noGrp="1"/>
          </p:cNvSpPr>
          <p:nvPr>
            <p:ph idx="1"/>
          </p:nvPr>
        </p:nvSpPr>
        <p:spPr/>
        <p:txBody>
          <a:bodyPr/>
          <a:lstStyle/>
          <a:p>
            <a:r>
              <a:rPr lang="en-029" smtClean="0"/>
              <a:t>This is the movement of people from place to place meaning the movement of society and culture as well as their meeting and mixing with other societies and countries.</a:t>
            </a:r>
          </a:p>
          <a:p>
            <a:r>
              <a:rPr lang="en-029" smtClean="0"/>
              <a:t>The Caribbean has experienced significant migrations, each impacting social life. The main focus of this is immigration into the region</a:t>
            </a:r>
          </a:p>
          <a:p>
            <a:endParaRPr lang="en-029"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029" smtClean="0"/>
              <a:t>Earliest Caribbean migrations</a:t>
            </a:r>
          </a:p>
        </p:txBody>
      </p:sp>
      <p:sp>
        <p:nvSpPr>
          <p:cNvPr id="110595" name="Content Placeholder 2"/>
          <p:cNvSpPr>
            <a:spLocks noGrp="1"/>
          </p:cNvSpPr>
          <p:nvPr>
            <p:ph idx="1"/>
          </p:nvPr>
        </p:nvSpPr>
        <p:spPr/>
        <p:txBody>
          <a:bodyPr/>
          <a:lstStyle/>
          <a:p>
            <a:r>
              <a:rPr lang="en-029" smtClean="0"/>
              <a:t>The idea that Caribbean history is new is an ethnocentric one where emphasis is given to Columbus since his voyage in 1492</a:t>
            </a:r>
          </a:p>
          <a:p>
            <a:r>
              <a:rPr lang="en-029" smtClean="0"/>
              <a:t>The more accurate representation dates from over 10,000 years before the common era.</a:t>
            </a:r>
          </a:p>
          <a:p>
            <a:endParaRPr lang="en-029"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fontAlgn="auto">
              <a:spcAft>
                <a:spcPts val="0"/>
              </a:spcAft>
              <a:defRPr/>
            </a:pPr>
            <a:r>
              <a:rPr lang="en-029" dirty="0" smtClean="0"/>
              <a:t>Challenges to these ethnocentric assumptions</a:t>
            </a:r>
            <a:endParaRPr lang="en-029" dirty="0"/>
          </a:p>
        </p:txBody>
      </p:sp>
      <p:sp>
        <p:nvSpPr>
          <p:cNvPr id="3" name="Content Placeholder 2"/>
          <p:cNvSpPr>
            <a:spLocks noGrp="1"/>
          </p:cNvSpPr>
          <p:nvPr>
            <p:ph idx="1"/>
          </p:nvPr>
        </p:nvSpPr>
        <p:spPr>
          <a:xfrm>
            <a:off x="457200" y="1371600"/>
            <a:ext cx="8153400" cy="5105400"/>
          </a:xfrm>
        </p:spPr>
        <p:txBody>
          <a:bodyPr rtlCol="0">
            <a:normAutofit fontScale="92500" lnSpcReduction="20000"/>
          </a:bodyPr>
          <a:lstStyle/>
          <a:p>
            <a:pPr fontAlgn="auto">
              <a:spcAft>
                <a:spcPts val="0"/>
              </a:spcAft>
              <a:defRPr/>
            </a:pPr>
            <a:r>
              <a:rPr lang="en-029" dirty="0" smtClean="0"/>
              <a:t>The fact that the earliest remains of habitation are found in both Trinidad and Cuba suggests that migrations into the Caribbean were not just from south to north but also people who came into the region from Central America and Florida</a:t>
            </a:r>
          </a:p>
          <a:p>
            <a:pPr fontAlgn="auto">
              <a:spcAft>
                <a:spcPts val="0"/>
              </a:spcAft>
              <a:defRPr/>
            </a:pPr>
            <a:r>
              <a:rPr lang="en-029" dirty="0" smtClean="0"/>
              <a:t>These earliest peoples of the Archaic and pre-Ceramic period spread out and lived in the </a:t>
            </a:r>
            <a:r>
              <a:rPr lang="en-029" dirty="0"/>
              <a:t>G</a:t>
            </a:r>
            <a:r>
              <a:rPr lang="en-029" dirty="0" smtClean="0"/>
              <a:t>reater and Lesser Antilles over 5000 years before other groups migrated into the region</a:t>
            </a:r>
          </a:p>
          <a:p>
            <a:pPr fontAlgn="auto">
              <a:spcAft>
                <a:spcPts val="0"/>
              </a:spcAft>
              <a:defRPr/>
            </a:pPr>
            <a:r>
              <a:rPr lang="en-029" dirty="0" smtClean="0"/>
              <a:t>From about 2400 years BCE different cultural groups distinguished by distinctive pottery styles and lifestyles began to migrate from S. America into the Lesser Antilles. They didn’t settle chronologically from north to south but skipped some altogether. These people were acculturated into the Saladoid, Barrancoid and Ostionoid cultures showing hybridization</a:t>
            </a:r>
            <a:r>
              <a:rPr lang="en-029" dirty="0"/>
              <a:t> </a:t>
            </a:r>
            <a:r>
              <a:rPr lang="en-029" dirty="0" smtClean="0"/>
              <a:t>has been happening for millenia.</a:t>
            </a:r>
          </a:p>
          <a:p>
            <a:pPr fontAlgn="auto">
              <a:spcAft>
                <a:spcPts val="0"/>
              </a:spcAft>
              <a:defRPr/>
            </a:pPr>
            <a:r>
              <a:rPr lang="en-029" dirty="0" smtClean="0"/>
              <a:t>These people enjoyed remarkable access to mobility through for example the Carib Canoe. Trade was also significant as they were in constant communication. </a:t>
            </a:r>
          </a:p>
          <a:p>
            <a:pPr fontAlgn="auto">
              <a:spcAft>
                <a:spcPts val="0"/>
              </a:spcAft>
              <a:defRPr/>
            </a:pPr>
            <a:r>
              <a:rPr lang="en-029" dirty="0" smtClean="0"/>
              <a:t>Also DNA evidence has proved that the Taino genes are present to link them with current Caribbean gene pools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Diasporic Caribbean</a:t>
            </a:r>
            <a:endParaRPr lang="en-TT" dirty="0"/>
          </a:p>
        </p:txBody>
      </p:sp>
      <p:sp>
        <p:nvSpPr>
          <p:cNvPr id="3" name="Content Placeholder 2"/>
          <p:cNvSpPr>
            <a:spLocks noGrp="1"/>
          </p:cNvSpPr>
          <p:nvPr>
            <p:ph idx="1"/>
          </p:nvPr>
        </p:nvSpPr>
        <p:spPr/>
        <p:txBody>
          <a:bodyPr/>
          <a:lstStyle/>
          <a:p>
            <a:r>
              <a:rPr lang="en-TT" dirty="0" smtClean="0"/>
              <a:t>Nationals of the Caribbean who are scattered around the globe but who still retain their Caribbean identity and a strong sentimental attachment to their homeland. </a:t>
            </a:r>
          </a:p>
          <a:p>
            <a:r>
              <a:rPr lang="en-TT" dirty="0" smtClean="0"/>
              <a:t>Such concentrations could be found in the UK, Canada and parts of the United States, such as Brooklyn, New York.</a:t>
            </a:r>
            <a:endParaRPr lang="en-TT" dirty="0"/>
          </a:p>
        </p:txBody>
      </p:sp>
    </p:spTree>
    <p:extLst>
      <p:ext uri="{BB962C8B-B14F-4D97-AF65-F5344CB8AC3E}">
        <p14:creationId xmlns:p14="http://schemas.microsoft.com/office/powerpoint/2010/main" val="28833119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a:t>Challenges to these ethnocentric assumptions</a:t>
            </a:r>
          </a:p>
        </p:txBody>
      </p:sp>
      <p:sp>
        <p:nvSpPr>
          <p:cNvPr id="112643" name="Content Placeholder 2"/>
          <p:cNvSpPr>
            <a:spLocks noGrp="1"/>
          </p:cNvSpPr>
          <p:nvPr>
            <p:ph idx="1"/>
          </p:nvPr>
        </p:nvSpPr>
        <p:spPr>
          <a:xfrm>
            <a:off x="457200" y="1295400"/>
            <a:ext cx="8229600" cy="5029200"/>
          </a:xfrm>
        </p:spPr>
        <p:txBody>
          <a:bodyPr>
            <a:normAutofit lnSpcReduction="10000"/>
          </a:bodyPr>
          <a:lstStyle/>
          <a:p>
            <a:r>
              <a:rPr lang="en-029" sz="2300" smtClean="0"/>
              <a:t>Amerindians are not a uniform group as hybridization has developed differently in various parts in the Caribbean as these hybrid groups coexisted with Archaic people for example the Ciboneys.</a:t>
            </a:r>
          </a:p>
          <a:p>
            <a:r>
              <a:rPr lang="en-029" sz="2300" smtClean="0"/>
              <a:t>European labels for the Indigenous were proved to be wrong for example as people of the Greater Antilles were called the Arawaks (the language) rather than their true name the Taino.</a:t>
            </a:r>
          </a:p>
          <a:p>
            <a:r>
              <a:rPr lang="en-029" sz="2300" smtClean="0"/>
              <a:t>The Taino were acknowledged to have a peaceful nature by the Spanish and the Caribs a very belligerent and even Cannibalistic one which has confirmed to not be completely accurate. The Taino were initially peaceful but readily attempted to defend themselves against extermination. Likewise the Caribs were by no means Cannibals this was only an assumption made by Spaniards like Las Casas. It can be assumed the true warmongers were the Spanish.</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029" smtClean="0"/>
              <a:t>European Migration</a:t>
            </a:r>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fontAlgn="auto">
              <a:spcAft>
                <a:spcPts val="0"/>
              </a:spcAft>
              <a:defRPr/>
            </a:pPr>
            <a:r>
              <a:rPr lang="en-029" dirty="0" smtClean="0"/>
              <a:t>Columbus may not have been the first European to visit the New World but he was the first one to bring tangible evidence of its existence. </a:t>
            </a:r>
            <a:endParaRPr lang="en-029" dirty="0"/>
          </a:p>
          <a:p>
            <a:pPr fontAlgn="auto">
              <a:spcAft>
                <a:spcPts val="0"/>
              </a:spcAft>
              <a:defRPr/>
            </a:pPr>
            <a:r>
              <a:rPr lang="en-029" dirty="0" smtClean="0"/>
              <a:t>With his return to Europe with gold a new spirit of conquest was stirred up to seek fortunes… conquistadors to plunder and priests to convert ‘heathens’</a:t>
            </a:r>
          </a:p>
          <a:p>
            <a:pPr fontAlgn="auto">
              <a:spcAft>
                <a:spcPts val="0"/>
              </a:spcAft>
              <a:defRPr/>
            </a:pPr>
            <a:r>
              <a:rPr lang="en-029" dirty="0" smtClean="0"/>
              <a:t>A society was therefore organized to facilitate the export of precious metals to Spain.</a:t>
            </a:r>
          </a:p>
          <a:p>
            <a:pPr fontAlgn="auto">
              <a:spcAft>
                <a:spcPts val="0"/>
              </a:spcAft>
              <a:defRPr/>
            </a:pPr>
            <a:r>
              <a:rPr lang="en-029" dirty="0" smtClean="0"/>
              <a:t>The Caribbean was the springboard for all this activity which was launched mainly aimed at C. and S. America. As gold was discovered on Hispanola it was decided the local Taino populations were suitable for labour. Through greed for power, wealth Spanish settlers enslaved, exploited them, and killed many…eventually leading to their genocide.  </a:t>
            </a:r>
            <a:endParaRPr lang="en-029"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029" smtClean="0"/>
              <a:t>European Migration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The migrants who continued to come from Spain after the initial rush came to settle, become ranch owners and establish ventures on the new colonies</a:t>
            </a:r>
          </a:p>
          <a:p>
            <a:pPr fontAlgn="auto">
              <a:spcAft>
                <a:spcPts val="0"/>
              </a:spcAft>
              <a:defRPr/>
            </a:pPr>
            <a:r>
              <a:rPr lang="en-029" dirty="0" smtClean="0"/>
              <a:t>Eventually the vast area of their new territory became too large to solely monopolize and other countries such as England, France, the Netherlands and Portugal started to contest the Spanish claims.</a:t>
            </a:r>
            <a:endParaRPr lang="en-029"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029" smtClean="0"/>
              <a:t>European Migration</a:t>
            </a:r>
          </a:p>
        </p:txBody>
      </p:sp>
      <p:sp>
        <p:nvSpPr>
          <p:cNvPr id="3" name="Content Placeholder 2"/>
          <p:cNvSpPr>
            <a:spLocks noGrp="1"/>
          </p:cNvSpPr>
          <p:nvPr>
            <p:ph idx="1"/>
          </p:nvPr>
        </p:nvSpPr>
        <p:spPr>
          <a:xfrm>
            <a:off x="457200" y="1143000"/>
            <a:ext cx="8229600" cy="5334000"/>
          </a:xfrm>
        </p:spPr>
        <p:txBody>
          <a:bodyPr rtlCol="0">
            <a:normAutofit fontScale="92500" lnSpcReduction="10000"/>
          </a:bodyPr>
          <a:lstStyle/>
          <a:p>
            <a:pPr fontAlgn="auto">
              <a:spcAft>
                <a:spcPts val="0"/>
              </a:spcAft>
              <a:defRPr/>
            </a:pPr>
            <a:r>
              <a:rPr lang="en-029" dirty="0" smtClean="0"/>
              <a:t>People often treated Europe as a unit however there were large differences among the territories in the New World.</a:t>
            </a:r>
          </a:p>
          <a:p>
            <a:pPr fontAlgn="auto">
              <a:spcAft>
                <a:spcPts val="0"/>
              </a:spcAft>
              <a:defRPr/>
            </a:pPr>
            <a:r>
              <a:rPr lang="en-029" dirty="0" smtClean="0"/>
              <a:t>For over 100 years after Spanish claims no other country was able to settle permanently in the Caribbean.</a:t>
            </a:r>
          </a:p>
          <a:p>
            <a:pPr fontAlgn="auto">
              <a:spcAft>
                <a:spcPts val="0"/>
              </a:spcAft>
              <a:defRPr/>
            </a:pPr>
            <a:r>
              <a:rPr lang="en-029" dirty="0" smtClean="0"/>
              <a:t>Britain and France in the 16</a:t>
            </a:r>
            <a:r>
              <a:rPr lang="en-029" baseline="30000" dirty="0" smtClean="0"/>
              <a:t>th</a:t>
            </a:r>
            <a:r>
              <a:rPr lang="en-029" dirty="0" smtClean="0"/>
              <a:t> and 17</a:t>
            </a:r>
            <a:r>
              <a:rPr lang="en-029" baseline="30000" dirty="0" smtClean="0"/>
              <a:t>th</a:t>
            </a:r>
            <a:r>
              <a:rPr lang="en-029" dirty="0" smtClean="0"/>
              <a:t> century came to pillage and steal Spanish galleons carrying Gold to Spain and lay siege to their territories through buccaneers, privateers and pirates.</a:t>
            </a:r>
          </a:p>
          <a:p>
            <a:pPr fontAlgn="auto">
              <a:spcAft>
                <a:spcPts val="0"/>
              </a:spcAft>
              <a:defRPr/>
            </a:pPr>
            <a:r>
              <a:rPr lang="en-029" dirty="0" smtClean="0"/>
              <a:t>According to the Treaty of Tordisillas Spain was not awarded Africa and such they had to rely on Portugal for a supply of slaves granted by an asiento (licence) as times changed the asiento went to the Dutch, British and French. This incited rivalry as the major commodity wasn’t gold but human cargo.</a:t>
            </a:r>
          </a:p>
          <a:p>
            <a:pPr fontAlgn="auto">
              <a:spcAft>
                <a:spcPts val="0"/>
              </a:spcAft>
              <a:defRPr/>
            </a:pPr>
            <a:r>
              <a:rPr lang="en-029" dirty="0" smtClean="0"/>
              <a:t>Smuggling was another means countries used to encroach on the Spanish. The British and to larger extent the Dutch hindered trade as they smuggled goods and slaves.</a:t>
            </a:r>
          </a:p>
          <a:p>
            <a:pPr fontAlgn="auto">
              <a:spcAft>
                <a:spcPts val="0"/>
              </a:spcAft>
              <a:defRPr/>
            </a:pPr>
            <a:r>
              <a:rPr lang="en-029" dirty="0" smtClean="0"/>
              <a:t>Once the British and French permanently settled in St Kitts in 1624 it set the stage for migrants to settle on the other island of the </a:t>
            </a:r>
            <a:r>
              <a:rPr lang="en-029" dirty="0"/>
              <a:t>L</a:t>
            </a:r>
            <a:r>
              <a:rPr lang="en-029" dirty="0" smtClean="0"/>
              <a:t>esser Antilles which were virtually ignored by the Spanish</a:t>
            </a:r>
            <a:endParaRPr lang="en-029"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029" smtClean="0"/>
              <a:t>European Migration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Many of the 17</a:t>
            </a:r>
            <a:r>
              <a:rPr lang="en-029" baseline="30000" dirty="0" smtClean="0"/>
              <a:t>th</a:t>
            </a:r>
            <a:r>
              <a:rPr lang="en-029" dirty="0" smtClean="0"/>
              <a:t> century French and British colonies were proprietorships meaning that the monarch would great nobles, favoured persons or even companies the sole right to settle and develop territory with the expectation of getting taxes from the colonists</a:t>
            </a:r>
          </a:p>
          <a:p>
            <a:pPr fontAlgn="auto">
              <a:spcAft>
                <a:spcPts val="0"/>
              </a:spcAft>
              <a:defRPr/>
            </a:pPr>
            <a:r>
              <a:rPr lang="en-029" dirty="0" smtClean="0"/>
              <a:t>The Dutch settled on Aruba, Bonaire, Curacao and Suriname, St Maarten, Saba and St Eustatius. They were less interested in agriculture but more so in salt mining on the Guiana coastline and trading in slaves and other goods.</a:t>
            </a:r>
          </a:p>
          <a:p>
            <a:pPr fontAlgn="auto">
              <a:spcAft>
                <a:spcPts val="0"/>
              </a:spcAft>
              <a:defRPr/>
            </a:pPr>
            <a:r>
              <a:rPr lang="en-029" dirty="0" smtClean="0"/>
              <a:t>Unlike the Spanish, other settlers did not enslave local populations but instead initially obtained European indentured labour for tobacco before sugar became widespread.</a:t>
            </a:r>
          </a:p>
          <a:p>
            <a:pPr fontAlgn="auto">
              <a:spcAft>
                <a:spcPts val="0"/>
              </a:spcAft>
              <a:defRPr/>
            </a:pPr>
            <a:r>
              <a:rPr lang="en-029" dirty="0" smtClean="0"/>
              <a:t>Denmark settled St Thomas in 1672 later St Croix and St John while Sweden obtained St Barth’s from France and later resold them in 1878.</a:t>
            </a:r>
            <a:endParaRPr lang="en-029"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r>
              <a:rPr lang="en-029" smtClean="0"/>
              <a:t>Forced migration of Africans</a:t>
            </a:r>
          </a:p>
        </p:txBody>
      </p:sp>
      <p:sp>
        <p:nvSpPr>
          <p:cNvPr id="3" name="Content Placeholder 2"/>
          <p:cNvSpPr>
            <a:spLocks noGrp="1"/>
          </p:cNvSpPr>
          <p:nvPr>
            <p:ph idx="1"/>
          </p:nvPr>
        </p:nvSpPr>
        <p:spPr>
          <a:xfrm>
            <a:off x="457200" y="1066800"/>
            <a:ext cx="8229600" cy="5486400"/>
          </a:xfrm>
        </p:spPr>
        <p:txBody>
          <a:bodyPr rtlCol="0">
            <a:noAutofit/>
          </a:bodyPr>
          <a:lstStyle/>
          <a:p>
            <a:pPr fontAlgn="auto">
              <a:spcAft>
                <a:spcPts val="0"/>
              </a:spcAft>
              <a:defRPr/>
            </a:pPr>
            <a:r>
              <a:rPr lang="en-029" sz="1840" dirty="0" smtClean="0"/>
              <a:t>It is speculated by some especially Ivan van Sertima that the African may have come to the Caribbean before Columbus. However it is known that Africans travelled alongside Spaniards as free men. Slavery existed in Spain for centuries inclusive of all creeds and races. Slavery also existed in Africa before the Atlantic slave trade.</a:t>
            </a:r>
          </a:p>
          <a:p>
            <a:pPr fontAlgn="auto">
              <a:spcAft>
                <a:spcPts val="0"/>
              </a:spcAft>
              <a:defRPr/>
            </a:pPr>
            <a:r>
              <a:rPr lang="en-029" sz="1840" dirty="0" smtClean="0"/>
              <a:t>It was a truly capitalist system which involved tremendous brutality between master and slave – which changed slave relations forever.</a:t>
            </a:r>
          </a:p>
          <a:p>
            <a:pPr fontAlgn="auto">
              <a:spcAft>
                <a:spcPts val="0"/>
              </a:spcAft>
              <a:defRPr/>
            </a:pPr>
            <a:r>
              <a:rPr lang="en-029" sz="1840" dirty="0" smtClean="0"/>
              <a:t>In Europe and Africa people were enslaved for various reasons inclusive of religious persecution, captives of war, payments of loans, dowries etc., or could involved kidnapping and trading.</a:t>
            </a:r>
          </a:p>
          <a:p>
            <a:pPr fontAlgn="auto">
              <a:spcAft>
                <a:spcPts val="0"/>
              </a:spcAft>
              <a:defRPr/>
            </a:pPr>
            <a:r>
              <a:rPr lang="en-029" sz="1840" dirty="0" smtClean="0"/>
              <a:t>There was little difference in ethnicity between master and slave and no society’s economy depended fully on slavery – even those who captured and distributed. </a:t>
            </a:r>
          </a:p>
          <a:p>
            <a:pPr fontAlgn="auto">
              <a:spcAft>
                <a:spcPts val="0"/>
              </a:spcAft>
              <a:defRPr/>
            </a:pPr>
            <a:r>
              <a:rPr lang="en-029" sz="1840" dirty="0" smtClean="0"/>
              <a:t>What made the triangular trade unique was forced migration of millions into a lifetime of captivity and servitude for centuries, whose foundation was based solely on race emerging with a full blown racist ideology overtime.</a:t>
            </a:r>
          </a:p>
          <a:p>
            <a:pPr fontAlgn="auto">
              <a:spcAft>
                <a:spcPts val="0"/>
              </a:spcAft>
              <a:defRPr/>
            </a:pPr>
            <a:r>
              <a:rPr lang="en-029" sz="1840" dirty="0" smtClean="0"/>
              <a:t>Enslaved Africans were imported into the Caribbean in small numbers since 1503 but by 1520 the Crown gave permission to import more as a supplement to the dwindling Taino population. The Portuguese had the asiento for African trade as said before, which eventually went to the Dutch, French then British.</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029" smtClean="0"/>
              <a:t>Slave Trade</a:t>
            </a:r>
          </a:p>
        </p:txBody>
      </p:sp>
      <p:sp>
        <p:nvSpPr>
          <p:cNvPr id="3" name="Content Placeholder 2"/>
          <p:cNvSpPr>
            <a:spLocks noGrp="1"/>
          </p:cNvSpPr>
          <p:nvPr>
            <p:ph idx="1"/>
          </p:nvPr>
        </p:nvSpPr>
        <p:spPr>
          <a:xfrm>
            <a:off x="457200" y="1143000"/>
            <a:ext cx="8229600" cy="5257800"/>
          </a:xfrm>
        </p:spPr>
        <p:txBody>
          <a:bodyPr rtlCol="0">
            <a:normAutofit fontScale="92500" lnSpcReduction="10000"/>
          </a:bodyPr>
          <a:lstStyle/>
          <a:p>
            <a:pPr fontAlgn="auto">
              <a:spcAft>
                <a:spcPts val="0"/>
              </a:spcAft>
              <a:defRPr/>
            </a:pPr>
            <a:r>
              <a:rPr lang="en-029" dirty="0" smtClean="0"/>
              <a:t>European merchants, banks, etc. invested capital for ventures and governments had an active role in the commercial aspects of the Trade founding by charter Joint Stock Companies ex. The Royal African Company, the Company of Senegal and the Dutch West India Company which were given a monopoly to trade slaves for goods for specific periods. The were responsible for defending slave forts in Africa and could capture rival powers’ merchandise.</a:t>
            </a:r>
          </a:p>
          <a:p>
            <a:pPr fontAlgn="auto">
              <a:spcAft>
                <a:spcPts val="0"/>
              </a:spcAft>
              <a:defRPr/>
            </a:pPr>
            <a:r>
              <a:rPr lang="en-029" dirty="0" smtClean="0"/>
              <a:t>West Africa was integral, as such each power built different forts along the coast ex. Elmina. These were used to store goods from Europe for trading purposes and to house African future slaves. These forts were also responsible for negotiating with chiefs and emissaries acting on behalf of their states.</a:t>
            </a:r>
          </a:p>
          <a:p>
            <a:pPr fontAlgn="auto">
              <a:spcAft>
                <a:spcPts val="0"/>
              </a:spcAft>
              <a:defRPr/>
            </a:pPr>
            <a:r>
              <a:rPr lang="en-029" dirty="0" smtClean="0"/>
              <a:t>Estimates put the amount of Africans kidnapped at 15 million. Portuguese were active mainly the Gold Coast and eventually to </a:t>
            </a:r>
            <a:r>
              <a:rPr lang="en-029" dirty="0"/>
              <a:t>A</a:t>
            </a:r>
            <a:r>
              <a:rPr lang="en-029" dirty="0" smtClean="0"/>
              <a:t>ngola. The Dutch in the Slave, Ivory and Gold Coasts with smaller settlements. France in Benin and Senegal. Wherever a country settled it had its own relations within the existing system to safeguard their </a:t>
            </a:r>
            <a:r>
              <a:rPr lang="en-029" smtClean="0"/>
              <a:t>respective interests.</a:t>
            </a:r>
            <a:endParaRPr lang="en-029"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029" smtClean="0"/>
              <a:t>Slave Trade</a:t>
            </a:r>
          </a:p>
        </p:txBody>
      </p:sp>
      <p:sp>
        <p:nvSpPr>
          <p:cNvPr id="3" name="Content Placeholder 2"/>
          <p:cNvSpPr>
            <a:spLocks noGrp="1"/>
          </p:cNvSpPr>
          <p:nvPr>
            <p:ph idx="1"/>
          </p:nvPr>
        </p:nvSpPr>
        <p:spPr>
          <a:xfrm>
            <a:off x="457200" y="1143000"/>
            <a:ext cx="8229600" cy="5410200"/>
          </a:xfrm>
        </p:spPr>
        <p:txBody>
          <a:bodyPr rtlCol="0">
            <a:normAutofit/>
          </a:bodyPr>
          <a:lstStyle/>
          <a:p>
            <a:pPr fontAlgn="auto">
              <a:spcAft>
                <a:spcPts val="0"/>
              </a:spcAft>
              <a:defRPr/>
            </a:pPr>
            <a:r>
              <a:rPr lang="en-029" dirty="0" smtClean="0"/>
              <a:t>Initially the Europeans slave raided to get  Africans. Later they had to go deeper inland and form alliances with African groups willing to capture and sell fellow Africans. They inevitably became involved into domestic matters of Kingdoms providing guns and ammunition to their allies.</a:t>
            </a:r>
          </a:p>
          <a:p>
            <a:pPr fontAlgn="auto">
              <a:spcAft>
                <a:spcPts val="0"/>
              </a:spcAft>
              <a:defRPr/>
            </a:pPr>
            <a:r>
              <a:rPr lang="en-029" dirty="0" smtClean="0"/>
              <a:t>Once slave ships left the African Coast they began the Middle Passage across the Atlantic to the Caribbean and N. America. The conditions on the slaver were so </a:t>
            </a:r>
            <a:r>
              <a:rPr lang="en-029" dirty="0"/>
              <a:t>b</a:t>
            </a:r>
            <a:r>
              <a:rPr lang="en-029" dirty="0" smtClean="0"/>
              <a:t>ad that many died from suffocation due to lack of space per captive. The more a slaver could carry the higher the profit and if there was a cap on fatalities per trip more slaves were simple carried to cancel it out.</a:t>
            </a:r>
          </a:p>
          <a:p>
            <a:pPr fontAlgn="auto">
              <a:spcAft>
                <a:spcPts val="0"/>
              </a:spcAft>
              <a:defRPr/>
            </a:pPr>
            <a:r>
              <a:rPr lang="en-029" dirty="0" smtClean="0"/>
              <a:t>When Africans were sold they were sold in exchange of sugar, rum and molasses and headed back to ports in Europe such as London, Amsterdam and Bordeaux. This was the final leg of the complex triangular trade.</a:t>
            </a:r>
            <a:endParaRPr lang="en-029"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029" smtClean="0"/>
              <a:t>Effects of the Slave Trade</a:t>
            </a:r>
          </a:p>
        </p:txBody>
      </p:sp>
      <p:sp>
        <p:nvSpPr>
          <p:cNvPr id="120835" name="Content Placeholder 2"/>
          <p:cNvSpPr>
            <a:spLocks noGrp="1"/>
          </p:cNvSpPr>
          <p:nvPr>
            <p:ph idx="1"/>
          </p:nvPr>
        </p:nvSpPr>
        <p:spPr/>
        <p:txBody>
          <a:bodyPr/>
          <a:lstStyle/>
          <a:p>
            <a:r>
              <a:rPr lang="en-029" smtClean="0"/>
              <a:t>The Trans-Atlantic Slave Trade was the single most important process which impacted the Caribbean. It changed pre-existing Caribbean societies into slave societies and had a myriad of other effects:</a:t>
            </a:r>
          </a:p>
          <a:p>
            <a:endParaRPr lang="en-029" smtClean="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029" smtClean="0"/>
              <a:t>Effects of the Slave Trade</a:t>
            </a:r>
          </a:p>
        </p:txBody>
      </p:sp>
      <p:sp>
        <p:nvSpPr>
          <p:cNvPr id="3" name="Content Placeholder 2"/>
          <p:cNvSpPr>
            <a:spLocks noGrp="1"/>
          </p:cNvSpPr>
          <p:nvPr>
            <p:ph idx="1"/>
          </p:nvPr>
        </p:nvSpPr>
        <p:spPr/>
        <p:txBody>
          <a:bodyPr rtlCol="0">
            <a:normAutofit fontScale="92500" lnSpcReduction="10000"/>
          </a:bodyPr>
          <a:lstStyle/>
          <a:p>
            <a:pPr marL="514350" indent="-514350" fontAlgn="auto">
              <a:spcAft>
                <a:spcPts val="0"/>
              </a:spcAft>
              <a:buFont typeface="+mj-lt"/>
              <a:buAutoNum type="arabicPeriod"/>
              <a:defRPr/>
            </a:pPr>
            <a:r>
              <a:rPr lang="en-029" dirty="0" smtClean="0"/>
              <a:t>The slave trade was directly tied to the need for labour therefore large plantation economies tended to have large African populations ex. English, French and Dutch</a:t>
            </a:r>
          </a:p>
          <a:p>
            <a:pPr marL="514350" indent="-514350" fontAlgn="auto">
              <a:spcAft>
                <a:spcPts val="0"/>
              </a:spcAft>
              <a:buFont typeface="+mj-lt"/>
              <a:buAutoNum type="arabicPeriod"/>
              <a:defRPr/>
            </a:pPr>
            <a:r>
              <a:rPr lang="en-029" dirty="0" smtClean="0"/>
              <a:t>The Spanish however slowly introduced slaves to plantations in Cuba, Puerto Rico and Santo Domingo so less Africans initially resided. However in the late 19</a:t>
            </a:r>
            <a:r>
              <a:rPr lang="en-029" baseline="30000" dirty="0" smtClean="0"/>
              <a:t>th</a:t>
            </a:r>
            <a:r>
              <a:rPr lang="en-029" dirty="0" smtClean="0"/>
              <a:t> century Africans were being imported after British, Dutch and French slavery &amp; its trade were abolished.</a:t>
            </a:r>
          </a:p>
          <a:p>
            <a:pPr marL="514350" indent="-514350" fontAlgn="auto">
              <a:spcAft>
                <a:spcPts val="0"/>
              </a:spcAft>
              <a:buFont typeface="+mj-lt"/>
              <a:buAutoNum type="arabicPeriod"/>
              <a:defRPr/>
            </a:pPr>
            <a:r>
              <a:rPr lang="en-029" dirty="0" smtClean="0"/>
              <a:t>The trades in Britain ended in 1804, The Netherlands in 1814 and France in 1818. Slavery itself was abolished in 1834 for the British, in France in 1848 and in Holland in 1863. Cuba abolished finally in 1886.</a:t>
            </a:r>
          </a:p>
          <a:p>
            <a:pPr marL="514350" indent="-514350" fontAlgn="auto">
              <a:spcAft>
                <a:spcPts val="0"/>
              </a:spcAft>
              <a:buFont typeface="+mj-lt"/>
              <a:buAutoNum type="arabicPeriod"/>
              <a:defRPr/>
            </a:pPr>
            <a:r>
              <a:rPr lang="en-029" dirty="0" smtClean="0"/>
              <a:t>Though slavery ended in 1886 in Latin America Black populations are no majority and only comprise 12% in most countries. In Puerto Rico however most are mixed race or mullato.</a:t>
            </a:r>
            <a:endParaRPr lang="en-029"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Understanding Society and culture</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029" smtClean="0"/>
              <a:t>Effects of the Slave Trade</a:t>
            </a:r>
          </a:p>
        </p:txBody>
      </p:sp>
      <p:sp>
        <p:nvSpPr>
          <p:cNvPr id="122883" name="Content Placeholder 2"/>
          <p:cNvSpPr>
            <a:spLocks noGrp="1"/>
          </p:cNvSpPr>
          <p:nvPr>
            <p:ph idx="1"/>
          </p:nvPr>
        </p:nvSpPr>
        <p:spPr/>
        <p:txBody>
          <a:bodyPr/>
          <a:lstStyle/>
          <a:p>
            <a:pPr marL="514350" indent="-514350">
              <a:buFont typeface="Calibri" pitchFamily="34" charset="0"/>
              <a:buAutoNum type="arabicPeriod" startAt="4"/>
            </a:pPr>
            <a:r>
              <a:rPr lang="en-029" smtClean="0"/>
              <a:t>This forced migration formed a </a:t>
            </a:r>
            <a:r>
              <a:rPr lang="en-029" b="1" smtClean="0"/>
              <a:t>diaspora, immigrants with a common homeland </a:t>
            </a:r>
            <a:r>
              <a:rPr lang="en-029" smtClean="0"/>
              <a:t> to which they share an emotional attachment.</a:t>
            </a:r>
          </a:p>
          <a:p>
            <a:pPr marL="514350" indent="-514350">
              <a:buFont typeface="Calibri" pitchFamily="34" charset="0"/>
              <a:buAutoNum type="arabicPeriod" startAt="4"/>
            </a:pPr>
            <a:r>
              <a:rPr lang="en-029" smtClean="0"/>
              <a:t>We must not forget that the Caribbean’s African diaspora had distinct ethnic differences. The French traded a lot of Dahomey, the Cubans Bantu and the eatern Caribbean many Ibo and Koromanti. </a:t>
            </a:r>
            <a:endParaRPr lang="en-029" b="1"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029" smtClean="0"/>
              <a:t>Migration of Indentured Labourers</a:t>
            </a:r>
          </a:p>
        </p:txBody>
      </p:sp>
      <p:sp>
        <p:nvSpPr>
          <p:cNvPr id="3" name="Content Placeholder 2"/>
          <p:cNvSpPr>
            <a:spLocks noGrp="1"/>
          </p:cNvSpPr>
          <p:nvPr>
            <p:ph idx="1"/>
          </p:nvPr>
        </p:nvSpPr>
        <p:spPr>
          <a:xfrm>
            <a:off x="457200" y="1295400"/>
            <a:ext cx="8229600" cy="5257800"/>
          </a:xfrm>
        </p:spPr>
        <p:txBody>
          <a:bodyPr rtlCol="0">
            <a:normAutofit/>
          </a:bodyPr>
          <a:lstStyle/>
          <a:p>
            <a:pPr fontAlgn="auto">
              <a:spcAft>
                <a:spcPts val="0"/>
              </a:spcAft>
              <a:defRPr/>
            </a:pPr>
            <a:r>
              <a:rPr lang="en-029" dirty="0" smtClean="0"/>
              <a:t>After slavery was abolished in 1834 many of the smaller territories such as Antigua became free overnight while others went through a compulsory period of Apprenticeship until 1838. The new issue of prices of labour became major and influenced indentureship.</a:t>
            </a:r>
          </a:p>
          <a:p>
            <a:pPr fontAlgn="auto">
              <a:spcAft>
                <a:spcPts val="0"/>
              </a:spcAft>
              <a:defRPr/>
            </a:pPr>
            <a:r>
              <a:rPr lang="en-029" dirty="0" smtClean="0"/>
              <a:t>Indentureship was an old concept reintroduced to solve labour problems in the Caribbean where indentured servants agreed to enter into a contract to work in the Caribbean for a period of 5-7 or 10 years for minimum wages, their passage would be paid for with the option to return to their country of origin once the period of time was over or receiving a grant of land in the new territory.</a:t>
            </a:r>
          </a:p>
          <a:p>
            <a:pPr fontAlgn="auto">
              <a:spcAft>
                <a:spcPts val="0"/>
              </a:spcAft>
              <a:defRPr/>
            </a:pPr>
            <a:endParaRPr lang="en-029"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029" smtClean="0"/>
              <a:t>Migration of Indentured Labourers</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India proved to be the most satisfactory labour source and in 1845 both Trinidad and Jamaica, following British Guiana began importing indentured labour.</a:t>
            </a:r>
          </a:p>
          <a:p>
            <a:pPr fontAlgn="auto">
              <a:spcAft>
                <a:spcPts val="0"/>
              </a:spcAft>
              <a:defRPr/>
            </a:pPr>
            <a:r>
              <a:rPr lang="en-029" dirty="0" smtClean="0"/>
              <a:t>While immigrants came essentially to all Caribbean countries in small numbers in Trinidad and British Guiana were sustained &amp; large where by 1917 239,000 had gone to British Guiana, 144,000 to Trinidad and 36,000 to Jamaica.</a:t>
            </a:r>
          </a:p>
          <a:p>
            <a:pPr marL="0" indent="0" fontAlgn="auto">
              <a:spcAft>
                <a:spcPts val="0"/>
              </a:spcAft>
              <a:buFont typeface="Arial" pitchFamily="34" charset="0"/>
              <a:buNone/>
              <a:defRPr/>
            </a:pPr>
            <a:endParaRPr lang="en-029" dirty="0"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029" smtClean="0"/>
              <a:t>Migration of Indentured Labourers</a:t>
            </a:r>
          </a:p>
        </p:txBody>
      </p:sp>
      <p:sp>
        <p:nvSpPr>
          <p:cNvPr id="125955" name="Content Placeholder 2"/>
          <p:cNvSpPr>
            <a:spLocks noGrp="1"/>
          </p:cNvSpPr>
          <p:nvPr>
            <p:ph idx="1"/>
          </p:nvPr>
        </p:nvSpPr>
        <p:spPr/>
        <p:txBody>
          <a:bodyPr/>
          <a:lstStyle/>
          <a:p>
            <a:r>
              <a:rPr lang="en-029" smtClean="0"/>
              <a:t>The migrants came from mainly Northern India, Bengal, Uttar Pradesh and other parts of India and were willing to work for the small wages offered. </a:t>
            </a:r>
          </a:p>
          <a:p>
            <a:r>
              <a:rPr lang="en-029" smtClean="0"/>
              <a:t>Africans did not trust people who were willing to work for such small wages which hindered efforts at wage bargaining.</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029" smtClean="0"/>
              <a:t>Effects of Immigration</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b="1" i="1" u="sng" dirty="0"/>
              <a:t>IMPACT OF IMMIGRATION INTO THE REGION</a:t>
            </a:r>
            <a:endParaRPr lang="en-029" dirty="0"/>
          </a:p>
          <a:p>
            <a:pPr fontAlgn="auto">
              <a:spcAft>
                <a:spcPts val="0"/>
              </a:spcAft>
              <a:defRPr/>
            </a:pPr>
            <a:r>
              <a:rPr lang="en-US" dirty="0"/>
              <a:t>Opened the Caribbean to Europe, Africa and Asia</a:t>
            </a:r>
            <a:endParaRPr lang="en-029" dirty="0"/>
          </a:p>
          <a:p>
            <a:pPr fontAlgn="auto">
              <a:spcAft>
                <a:spcPts val="0"/>
              </a:spcAft>
              <a:defRPr/>
            </a:pPr>
            <a:r>
              <a:rPr lang="en-US" dirty="0"/>
              <a:t>Introduction of new technologies- processing of sugar cane</a:t>
            </a:r>
            <a:endParaRPr lang="en-029" dirty="0"/>
          </a:p>
          <a:p>
            <a:pPr fontAlgn="auto">
              <a:spcAft>
                <a:spcPts val="0"/>
              </a:spcAft>
              <a:defRPr/>
            </a:pPr>
            <a:r>
              <a:rPr lang="en-US" dirty="0"/>
              <a:t>New systems of government</a:t>
            </a:r>
            <a:endParaRPr lang="en-029" dirty="0"/>
          </a:p>
          <a:p>
            <a:pPr fontAlgn="auto">
              <a:spcAft>
                <a:spcPts val="0"/>
              </a:spcAft>
              <a:defRPr/>
            </a:pPr>
            <a:r>
              <a:rPr lang="en-US" dirty="0"/>
              <a:t>New architectural style using different building materials: Spanish wall, Georgian</a:t>
            </a:r>
            <a:endParaRPr lang="en-029" dirty="0"/>
          </a:p>
          <a:p>
            <a:pPr fontAlgn="auto">
              <a:spcAft>
                <a:spcPts val="0"/>
              </a:spcAft>
              <a:defRPr/>
            </a:pPr>
            <a:r>
              <a:rPr lang="en-US" dirty="0"/>
              <a:t>New languages: Spanish, English, Dutch, French</a:t>
            </a:r>
            <a:endParaRPr lang="en-029" dirty="0"/>
          </a:p>
          <a:p>
            <a:pPr fontAlgn="auto">
              <a:spcAft>
                <a:spcPts val="0"/>
              </a:spcAft>
              <a:defRPr/>
            </a:pPr>
            <a:r>
              <a:rPr lang="en-US" dirty="0"/>
              <a:t>New crops/dishes: sugar cane, bananas, citrus, rice, mangos, curry dishes, </a:t>
            </a:r>
            <a:r>
              <a:rPr lang="en-US" dirty="0" err="1"/>
              <a:t>pak</a:t>
            </a:r>
            <a:r>
              <a:rPr lang="en-US" dirty="0"/>
              <a:t> </a:t>
            </a:r>
            <a:r>
              <a:rPr lang="en-US" dirty="0" err="1" smtClean="0"/>
              <a:t>choi</a:t>
            </a:r>
            <a:r>
              <a:rPr lang="en-029" dirty="0" smtClean="0"/>
              <a:t>, </a:t>
            </a:r>
            <a:r>
              <a:rPr lang="en-US" dirty="0" smtClean="0"/>
              <a:t>tamarind</a:t>
            </a:r>
            <a:r>
              <a:rPr lang="en-US" dirty="0"/>
              <a:t>, mango, Chinese dishes, buns, </a:t>
            </a:r>
            <a:r>
              <a:rPr lang="en-US" dirty="0" err="1" smtClean="0"/>
              <a:t>etc</a:t>
            </a:r>
            <a:endParaRPr lang="en-029" dirty="0"/>
          </a:p>
          <a:p>
            <a:pPr fontAlgn="auto">
              <a:spcAft>
                <a:spcPts val="0"/>
              </a:spcAft>
              <a:defRPr/>
            </a:pPr>
            <a:r>
              <a:rPr lang="en-US" dirty="0" smtClean="0"/>
              <a:t>New </a:t>
            </a:r>
            <a:r>
              <a:rPr lang="en-US" dirty="0"/>
              <a:t>religious beliefs: Christianity, Hinduism, Muslim</a:t>
            </a:r>
            <a:endParaRPr lang="en-029" dirty="0"/>
          </a:p>
          <a:p>
            <a:pPr fontAlgn="auto">
              <a:spcAft>
                <a:spcPts val="0"/>
              </a:spcAft>
              <a:defRPr/>
            </a:pPr>
            <a:r>
              <a:rPr lang="en-US" dirty="0"/>
              <a:t>Adequate and reliable</a:t>
            </a:r>
            <a:r>
              <a:rPr lang="en-US" b="1" dirty="0"/>
              <a:t> </a:t>
            </a:r>
            <a:r>
              <a:rPr lang="en-US" dirty="0"/>
              <a:t>(although inefficient) use of labour</a:t>
            </a:r>
            <a:r>
              <a:rPr lang="en-US" b="1" dirty="0"/>
              <a:t> </a:t>
            </a:r>
            <a:r>
              <a:rPr lang="en-US" dirty="0"/>
              <a:t>force which</a:t>
            </a:r>
            <a:r>
              <a:rPr lang="en-US" b="1" dirty="0"/>
              <a:t> </a:t>
            </a:r>
            <a:r>
              <a:rPr lang="en-US" dirty="0" smtClean="0"/>
              <a:t>maintain monoculture</a:t>
            </a:r>
            <a:r>
              <a:rPr lang="en-US" b="1" dirty="0" smtClean="0"/>
              <a:t> </a:t>
            </a:r>
            <a:r>
              <a:rPr lang="en-US" dirty="0"/>
              <a:t>production</a:t>
            </a:r>
            <a:endParaRPr lang="en-029" dirty="0"/>
          </a:p>
          <a:p>
            <a:pPr fontAlgn="auto">
              <a:spcAft>
                <a:spcPts val="0"/>
              </a:spcAft>
              <a:defRPr/>
            </a:pPr>
            <a:endParaRPr lang="en-029"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fontAlgn="auto">
              <a:spcAft>
                <a:spcPts val="0"/>
              </a:spcAft>
              <a:defRPr/>
            </a:pPr>
            <a:endParaRPr lang="en-029" dirty="0"/>
          </a:p>
        </p:txBody>
      </p:sp>
      <p:sp>
        <p:nvSpPr>
          <p:cNvPr id="3" name="Content Placeholder 2"/>
          <p:cNvSpPr>
            <a:spLocks noGrp="1"/>
          </p:cNvSpPr>
          <p:nvPr>
            <p:ph idx="1"/>
          </p:nvPr>
        </p:nvSpPr>
        <p:spPr>
          <a:xfrm>
            <a:off x="457200" y="838200"/>
            <a:ext cx="8229600" cy="5638800"/>
          </a:xfrm>
        </p:spPr>
        <p:txBody>
          <a:bodyPr rtlCol="0">
            <a:normAutofit fontScale="92500"/>
          </a:bodyPr>
          <a:lstStyle/>
          <a:p>
            <a:pPr fontAlgn="auto">
              <a:spcAft>
                <a:spcPts val="0"/>
              </a:spcAft>
              <a:defRPr/>
            </a:pPr>
            <a:r>
              <a:rPr lang="en-US" dirty="0"/>
              <a:t>New system of production - (slavery &amp; indentureship)</a:t>
            </a:r>
            <a:endParaRPr lang="en-029" dirty="0"/>
          </a:p>
          <a:p>
            <a:pPr fontAlgn="auto">
              <a:spcAft>
                <a:spcPts val="0"/>
              </a:spcAft>
              <a:defRPr/>
            </a:pPr>
            <a:r>
              <a:rPr lang="en-US" dirty="0"/>
              <a:t>Created a multi-racial society with diverse culture	</a:t>
            </a:r>
            <a:endParaRPr lang="en-029" dirty="0"/>
          </a:p>
          <a:p>
            <a:pPr fontAlgn="auto">
              <a:spcAft>
                <a:spcPts val="0"/>
              </a:spcAft>
              <a:defRPr/>
            </a:pPr>
            <a:r>
              <a:rPr lang="en-US" dirty="0"/>
              <a:t>Caused a loss of identity for migrants and threatened family structure</a:t>
            </a:r>
            <a:endParaRPr lang="en-029" dirty="0"/>
          </a:p>
          <a:p>
            <a:pPr fontAlgn="auto">
              <a:spcAft>
                <a:spcPts val="0"/>
              </a:spcAft>
              <a:defRPr/>
            </a:pPr>
            <a:r>
              <a:rPr lang="en-US" dirty="0"/>
              <a:t>Stimulated growth "of social services especially medical care</a:t>
            </a:r>
            <a:endParaRPr lang="en-029" dirty="0"/>
          </a:p>
          <a:p>
            <a:pPr fontAlgn="auto">
              <a:spcAft>
                <a:spcPts val="0"/>
              </a:spcAft>
              <a:defRPr/>
            </a:pPr>
            <a:r>
              <a:rPr lang="en-US" dirty="0"/>
              <a:t>•    Contributed to growth of peasant farming, huckstering, shop keeping</a:t>
            </a:r>
            <a:endParaRPr lang="en-029" dirty="0"/>
          </a:p>
          <a:p>
            <a:pPr fontAlgn="auto">
              <a:spcAft>
                <a:spcPts val="0"/>
              </a:spcAft>
              <a:defRPr/>
            </a:pPr>
            <a:r>
              <a:rPr lang="en-US" dirty="0"/>
              <a:t>•    New skills introduced into the region : metal, leather, irrigation</a:t>
            </a:r>
            <a:endParaRPr lang="en-029" dirty="0"/>
          </a:p>
          <a:p>
            <a:pPr fontAlgn="auto">
              <a:spcAft>
                <a:spcPts val="0"/>
              </a:spcAft>
              <a:defRPr/>
            </a:pPr>
            <a:r>
              <a:rPr lang="en-US" dirty="0"/>
              <a:t>•    Movement from plantations by ex-slaves: free villages; growth of peasant farms</a:t>
            </a:r>
            <a:endParaRPr lang="en-029" dirty="0"/>
          </a:p>
          <a:p>
            <a:pPr fontAlgn="auto">
              <a:spcAft>
                <a:spcPts val="0"/>
              </a:spcAft>
              <a:defRPr/>
            </a:pPr>
            <a:r>
              <a:rPr lang="en-US" dirty="0"/>
              <a:t>Movement westwards / SW to Central America: Cuba (sugar, domestic, dress  making, Costa Rica, Nicaragua (banana), Panama (railway &gt;canal banana), Venezuela (oilfields)</a:t>
            </a:r>
            <a:endParaRPr lang="en-029" dirty="0"/>
          </a:p>
          <a:p>
            <a:pPr fontAlgn="auto">
              <a:spcAft>
                <a:spcPts val="0"/>
              </a:spcAft>
              <a:defRPr/>
            </a:pPr>
            <a:r>
              <a:rPr lang="en-US" dirty="0"/>
              <a:t>Movement northwards to USA (WWII- war time jobs)</a:t>
            </a:r>
            <a:endParaRPr lang="en-029" dirty="0"/>
          </a:p>
          <a:p>
            <a:pPr fontAlgn="auto">
              <a:spcAft>
                <a:spcPts val="0"/>
              </a:spcAft>
              <a:defRPr/>
            </a:pPr>
            <a:r>
              <a:rPr lang="en-US" dirty="0"/>
              <a:t>Eastwards to England, France (WWII- war time jobs; reconstruction after WWII ii transport, construction, postal, service nursing)</a:t>
            </a:r>
            <a:endParaRPr lang="en-029" dirty="0"/>
          </a:p>
          <a:p>
            <a:pPr fontAlgn="auto">
              <a:spcAft>
                <a:spcPts val="0"/>
              </a:spcAft>
              <a:defRPr/>
            </a:pPr>
            <a:r>
              <a:rPr lang="en-US" dirty="0"/>
              <a:t>Northwards to North America - economic as well as political ( Cuba, Haiti, 	Dominican Republic</a:t>
            </a:r>
            <a:endParaRPr lang="en-029" dirty="0"/>
          </a:p>
          <a:p>
            <a:pPr fontAlgn="auto">
              <a:spcAft>
                <a:spcPts val="0"/>
              </a:spcAft>
              <a:defRPr/>
            </a:pPr>
            <a:endParaRPr lang="en-029"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457200" y="152400"/>
            <a:ext cx="8229600" cy="1143000"/>
          </a:xfrm>
        </p:spPr>
        <p:txBody>
          <a:bodyPr/>
          <a:lstStyle/>
          <a:p>
            <a:r>
              <a:rPr lang="en-029" smtClean="0"/>
              <a:t>Diversity of Indentureship</a:t>
            </a:r>
          </a:p>
        </p:txBody>
      </p:sp>
      <p:sp>
        <p:nvSpPr>
          <p:cNvPr id="3" name="Content Placeholder 2"/>
          <p:cNvSpPr>
            <a:spLocks noGrp="1"/>
          </p:cNvSpPr>
          <p:nvPr>
            <p:ph idx="1"/>
          </p:nvPr>
        </p:nvSpPr>
        <p:spPr>
          <a:xfrm>
            <a:off x="457200" y="990600"/>
            <a:ext cx="8229600" cy="5715000"/>
          </a:xfrm>
        </p:spPr>
        <p:txBody>
          <a:bodyPr rtlCol="0">
            <a:normAutofit/>
          </a:bodyPr>
          <a:lstStyle/>
          <a:p>
            <a:pPr fontAlgn="auto">
              <a:spcAft>
                <a:spcPts val="0"/>
              </a:spcAft>
              <a:defRPr/>
            </a:pPr>
            <a:r>
              <a:rPr lang="en-029" dirty="0" smtClean="0"/>
              <a:t>Despite the pluralism of Caribbean society, the influx of immigrants from Guyana, Trinidad and Suriname have created significant groups and sub-groups  with unresolved tensions.</a:t>
            </a:r>
          </a:p>
          <a:p>
            <a:pPr fontAlgn="auto">
              <a:spcAft>
                <a:spcPts val="0"/>
              </a:spcAft>
              <a:defRPr/>
            </a:pPr>
            <a:r>
              <a:rPr lang="en-029" dirty="0" smtClean="0"/>
              <a:t>After 1848 France brought Indian Immigrants from Pondicherry, a French colony in India, to work in Cane fields and have examples of Tamil or Madrasi culture found in Guadeloupe today.</a:t>
            </a:r>
          </a:p>
          <a:p>
            <a:pPr fontAlgn="auto">
              <a:spcAft>
                <a:spcPts val="0"/>
              </a:spcAft>
              <a:defRPr/>
            </a:pPr>
            <a:r>
              <a:rPr lang="en-029" dirty="0" smtClean="0"/>
              <a:t>The Dutch brought labour from the island of Java to their colonies to their country of Dutch Guiana. They also imported Indians from British India.</a:t>
            </a:r>
          </a:p>
          <a:p>
            <a:pPr fontAlgn="auto">
              <a:spcAft>
                <a:spcPts val="0"/>
              </a:spcAft>
              <a:defRPr/>
            </a:pPr>
            <a:r>
              <a:rPr lang="en-029" dirty="0" smtClean="0"/>
              <a:t>Suriname, Guyana &amp; Trinidad Indian populations are larger than other ethnic groups today.</a:t>
            </a:r>
          </a:p>
          <a:p>
            <a:pPr fontAlgn="auto">
              <a:spcAft>
                <a:spcPts val="0"/>
              </a:spcAft>
              <a:defRPr/>
            </a:pPr>
            <a:r>
              <a:rPr lang="en-029" dirty="0" smtClean="0"/>
              <a:t>Chinese in comparison to India, immigrants assimilated into the region marrying African women and becoming Christian </a:t>
            </a:r>
          </a:p>
          <a:p>
            <a:pPr fontAlgn="auto">
              <a:spcAft>
                <a:spcPts val="0"/>
              </a:spcAft>
              <a:defRPr/>
            </a:pPr>
            <a:endParaRPr lang="en-029" dirty="0" smtClean="0"/>
          </a:p>
          <a:p>
            <a:pPr fontAlgn="auto">
              <a:spcAft>
                <a:spcPts val="0"/>
              </a:spcAft>
              <a:defRPr/>
            </a:pPr>
            <a:endParaRPr lang="en-029" dirty="0" smtClean="0"/>
          </a:p>
          <a:p>
            <a:pPr fontAlgn="auto">
              <a:spcAft>
                <a:spcPts val="0"/>
              </a:spcAft>
              <a:defRPr/>
            </a:pPr>
            <a:endParaRPr lang="en-029"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Development of Systems of Production</a:t>
            </a:r>
            <a:endParaRPr lang="en-029" dirty="0"/>
          </a:p>
        </p:txBody>
      </p:sp>
      <p:sp>
        <p:nvSpPr>
          <p:cNvPr id="130051" name="Content Placeholder 2"/>
          <p:cNvSpPr>
            <a:spLocks noGrp="1"/>
          </p:cNvSpPr>
          <p:nvPr>
            <p:ph idx="1"/>
          </p:nvPr>
        </p:nvSpPr>
        <p:spPr/>
        <p:txBody>
          <a:bodyPr/>
          <a:lstStyle/>
          <a:p>
            <a:r>
              <a:rPr lang="en-029" smtClean="0"/>
              <a:t>This refers to the ways an economy is organised to produce commodities to sustain society.</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029" smtClean="0"/>
              <a:t>Encomienda</a:t>
            </a:r>
          </a:p>
        </p:txBody>
      </p:sp>
      <p:sp>
        <p:nvSpPr>
          <p:cNvPr id="3" name="Content Placeholder 2"/>
          <p:cNvSpPr>
            <a:spLocks noGrp="1"/>
          </p:cNvSpPr>
          <p:nvPr>
            <p:ph idx="1"/>
          </p:nvPr>
        </p:nvSpPr>
        <p:spPr>
          <a:xfrm>
            <a:off x="457200" y="1600200"/>
            <a:ext cx="8229600" cy="4800600"/>
          </a:xfrm>
        </p:spPr>
        <p:txBody>
          <a:bodyPr rtlCol="0">
            <a:normAutofit/>
          </a:bodyPr>
          <a:lstStyle/>
          <a:p>
            <a:pPr fontAlgn="auto">
              <a:spcAft>
                <a:spcPts val="0"/>
              </a:spcAft>
              <a:defRPr/>
            </a:pPr>
            <a:r>
              <a:rPr lang="en-029" dirty="0" smtClean="0"/>
              <a:t>Spanish monarchs decided that native population should be divided up amongst Spaniards, who had the right to exact from them some form of tribute – produce, gold or personal service. In return, the Spaniards would guarantee religious instruction in the Roman Catholic Faith.</a:t>
            </a:r>
          </a:p>
          <a:p>
            <a:pPr fontAlgn="auto">
              <a:spcAft>
                <a:spcPts val="0"/>
              </a:spcAft>
              <a:defRPr/>
            </a:pPr>
            <a:r>
              <a:rPr lang="en-029" dirty="0" smtClean="0"/>
              <a:t>In reality however the Amerindians were treated as slaves and many died due to hunger, overwork, harsh punishments and European disease. </a:t>
            </a:r>
          </a:p>
          <a:p>
            <a:pPr fontAlgn="auto">
              <a:spcAft>
                <a:spcPts val="0"/>
              </a:spcAft>
              <a:defRPr/>
            </a:pPr>
            <a:r>
              <a:rPr lang="en-029" dirty="0" smtClean="0"/>
              <a:t>Many committed suicide and infanticide as their precious metals, freedom and even food were taken to increase Spain’s power and prestige in Europe</a:t>
            </a:r>
            <a:endParaRPr lang="en-029"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029" smtClean="0"/>
              <a:t>Slavery</a:t>
            </a:r>
          </a:p>
        </p:txBody>
      </p:sp>
      <p:sp>
        <p:nvSpPr>
          <p:cNvPr id="132099" name="Content Placeholder 2"/>
          <p:cNvSpPr>
            <a:spLocks noGrp="1"/>
          </p:cNvSpPr>
          <p:nvPr>
            <p:ph idx="1"/>
          </p:nvPr>
        </p:nvSpPr>
        <p:spPr/>
        <p:txBody>
          <a:bodyPr/>
          <a:lstStyle/>
          <a:p>
            <a:r>
              <a:rPr lang="en-029" smtClean="0"/>
              <a:t>This was introduced throughout the Americas and was primarily concerned with a system of production bound up with the cultivation of sugar and the economic organization of the plantation.</a:t>
            </a:r>
          </a:p>
          <a:p>
            <a:endParaRPr lang="en-029"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029" smtClean="0"/>
              <a:t>Understanding Society and Culture</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Expected Learning Outcomes</a:t>
            </a:r>
          </a:p>
          <a:p>
            <a:pPr lvl="1" fontAlgn="auto">
              <a:spcAft>
                <a:spcPts val="0"/>
              </a:spcAft>
              <a:defRPr/>
            </a:pPr>
            <a:r>
              <a:rPr lang="en-029" dirty="0" smtClean="0"/>
              <a:t>Evaluating typical definitions of society and culture</a:t>
            </a:r>
          </a:p>
          <a:p>
            <a:pPr lvl="1" fontAlgn="auto">
              <a:spcAft>
                <a:spcPts val="0"/>
              </a:spcAft>
              <a:defRPr/>
            </a:pPr>
            <a:r>
              <a:rPr lang="en-029" dirty="0" smtClean="0"/>
              <a:t>Explaining how the knowledge of the Social Deepens the understanding of society</a:t>
            </a:r>
          </a:p>
          <a:p>
            <a:pPr lvl="1" fontAlgn="auto">
              <a:spcAft>
                <a:spcPts val="0"/>
              </a:spcAft>
              <a:defRPr/>
            </a:pPr>
            <a:r>
              <a:rPr lang="en-029" dirty="0" smtClean="0"/>
              <a:t>Analysing the relationship and overlaps between society and culture</a:t>
            </a:r>
          </a:p>
          <a:p>
            <a:pPr lvl="1" fontAlgn="auto">
              <a:spcAft>
                <a:spcPts val="0"/>
              </a:spcAft>
              <a:defRPr/>
            </a:pPr>
            <a:r>
              <a:rPr lang="en-029" dirty="0" smtClean="0"/>
              <a:t>Appreciate the roles of the individual in the development of society and culture</a:t>
            </a:r>
          </a:p>
          <a:p>
            <a:pPr lvl="1" fontAlgn="auto">
              <a:spcAft>
                <a:spcPts val="0"/>
              </a:spcAft>
              <a:defRPr/>
            </a:pPr>
            <a:r>
              <a:rPr lang="en-029" dirty="0" smtClean="0"/>
              <a:t>Discuss the Various Caribbean portrayals of Society and Culture</a:t>
            </a:r>
          </a:p>
          <a:p>
            <a:pPr lvl="1" fontAlgn="auto">
              <a:spcAft>
                <a:spcPts val="0"/>
              </a:spcAft>
              <a:defRPr/>
            </a:pPr>
            <a:endParaRPr lang="en-029"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029" smtClean="0"/>
              <a:t>Slavery as a total institution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Slavery was a total </a:t>
            </a:r>
            <a:r>
              <a:rPr lang="en-029" b="1" dirty="0" smtClean="0"/>
              <a:t>institution </a:t>
            </a:r>
            <a:r>
              <a:rPr lang="en-029" dirty="0" smtClean="0"/>
              <a:t>meaning that it determines all aspects of the lives of African people, as well as the social and economic arrangements of the plantation and by extension the society and formed the basis of </a:t>
            </a:r>
            <a:r>
              <a:rPr lang="en-029" b="1" dirty="0" smtClean="0"/>
              <a:t>plantation society</a:t>
            </a:r>
            <a:endParaRPr lang="en-029" dirty="0"/>
          </a:p>
          <a:p>
            <a:pPr fontAlgn="auto">
              <a:spcAft>
                <a:spcPts val="0"/>
              </a:spcAft>
              <a:defRPr/>
            </a:pPr>
            <a:r>
              <a:rPr lang="en-029" dirty="0" smtClean="0"/>
              <a:t>Slavery shaped the lives of Africans primarily by the attempts it made to dehumanize the African.</a:t>
            </a:r>
          </a:p>
          <a:p>
            <a:pPr fontAlgn="auto">
              <a:spcAft>
                <a:spcPts val="0"/>
              </a:spcAft>
              <a:defRPr/>
            </a:pPr>
            <a:r>
              <a:rPr lang="en-029" dirty="0" smtClean="0"/>
              <a:t>Africans were regarded as ‘chattel’ or property owned by the Europeans who had paid for them. </a:t>
            </a:r>
            <a:endParaRPr lang="en-029" dirty="0"/>
          </a:p>
          <a:p>
            <a:pPr fontAlgn="auto">
              <a:spcAft>
                <a:spcPts val="0"/>
              </a:spcAft>
              <a:defRPr/>
            </a:pPr>
            <a:r>
              <a:rPr lang="en-029" dirty="0" smtClean="0"/>
              <a:t>This attempt </a:t>
            </a:r>
            <a:r>
              <a:rPr lang="en-029" dirty="0"/>
              <a:t>a</a:t>
            </a:r>
            <a:r>
              <a:rPr lang="en-029" dirty="0" smtClean="0"/>
              <a:t>t dehumanization was done by suppressing the social and cultural ties which helped them to form an identity and sense of belonging.</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r>
              <a:rPr lang="en-029" smtClean="0"/>
              <a:t>Slavery as a total institution</a:t>
            </a:r>
          </a:p>
        </p:txBody>
      </p:sp>
      <p:sp>
        <p:nvSpPr>
          <p:cNvPr id="3" name="Content Placeholder 2"/>
          <p:cNvSpPr>
            <a:spLocks noGrp="1"/>
          </p:cNvSpPr>
          <p:nvPr>
            <p:ph idx="1"/>
          </p:nvPr>
        </p:nvSpPr>
        <p:spPr>
          <a:xfrm>
            <a:off x="228600" y="1066800"/>
            <a:ext cx="8458200" cy="5638800"/>
          </a:xfrm>
        </p:spPr>
        <p:txBody>
          <a:bodyPr rtlCol="0">
            <a:noAutofit/>
          </a:bodyPr>
          <a:lstStyle/>
          <a:p>
            <a:pPr marL="0" indent="0" algn="ctr" fontAlgn="auto">
              <a:spcAft>
                <a:spcPts val="0"/>
              </a:spcAft>
              <a:buFont typeface="Arial" pitchFamily="34" charset="0"/>
              <a:buNone/>
              <a:defRPr/>
            </a:pPr>
            <a:r>
              <a:rPr lang="en-029" sz="1800" dirty="0" smtClean="0"/>
              <a:t>For example:</a:t>
            </a:r>
          </a:p>
          <a:p>
            <a:pPr fontAlgn="auto">
              <a:spcBef>
                <a:spcPts val="400"/>
              </a:spcBef>
              <a:spcAft>
                <a:spcPts val="0"/>
              </a:spcAft>
              <a:defRPr/>
            </a:pPr>
            <a:r>
              <a:rPr lang="en-029" sz="2400" dirty="0" smtClean="0"/>
              <a:t>Choosing Africans from different racial groups for the plantation to minimize communication and bonds of kinship between them based on fear of Africans being together.</a:t>
            </a:r>
          </a:p>
          <a:p>
            <a:pPr fontAlgn="auto">
              <a:spcBef>
                <a:spcPts val="400"/>
              </a:spcBef>
              <a:spcAft>
                <a:spcPts val="0"/>
              </a:spcAft>
              <a:defRPr/>
            </a:pPr>
            <a:r>
              <a:rPr lang="en-029" sz="2400" dirty="0" smtClean="0"/>
              <a:t>Giving them European names and forbidding them from practicing their religions and customs so any semblance of family life as well as solidarity and identity was discouraged.</a:t>
            </a:r>
          </a:p>
          <a:p>
            <a:pPr fontAlgn="auto">
              <a:spcBef>
                <a:spcPts val="400"/>
              </a:spcBef>
              <a:spcAft>
                <a:spcPts val="0"/>
              </a:spcAft>
              <a:defRPr/>
            </a:pPr>
            <a:r>
              <a:rPr lang="en-029" sz="2400" dirty="0" smtClean="0"/>
              <a:t>Meeting out harsh physical punishment including torture and death as to submit them to will of the Europeans.</a:t>
            </a:r>
          </a:p>
          <a:p>
            <a:pPr fontAlgn="auto">
              <a:spcBef>
                <a:spcPts val="400"/>
              </a:spcBef>
              <a:spcAft>
                <a:spcPts val="0"/>
              </a:spcAft>
              <a:defRPr/>
            </a:pPr>
            <a:r>
              <a:rPr lang="en-029" sz="2400" dirty="0" smtClean="0"/>
              <a:t>Playing out different groups of Africans against each other to prevent a common identity and to promote European values and ways of life.</a:t>
            </a:r>
          </a:p>
          <a:p>
            <a:pPr fontAlgn="auto">
              <a:spcBef>
                <a:spcPts val="400"/>
              </a:spcBef>
              <a:spcAft>
                <a:spcPts val="0"/>
              </a:spcAft>
              <a:defRPr/>
            </a:pPr>
            <a:r>
              <a:rPr lang="en-029" sz="2400" dirty="0" smtClean="0"/>
              <a:t>Rigidly stratifying the society based on pigment, relegating blacks to the bottom and whites at the top; dehumanizing as racial characteristics were the ones identifying them as property</a:t>
            </a:r>
            <a:endParaRPr lang="en-029" sz="24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029" smtClean="0"/>
              <a:t>The Plantation System</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A system of production Europeans used in their colonial empires where they brought different ethnic groups to live and work on plantations far from their homelands.</a:t>
            </a:r>
          </a:p>
          <a:p>
            <a:pPr fontAlgn="auto">
              <a:spcAft>
                <a:spcPts val="0"/>
              </a:spcAft>
              <a:defRPr/>
            </a:pPr>
            <a:r>
              <a:rPr lang="en-029" dirty="0" smtClean="0"/>
              <a:t>Groups were encouraged to distrust each other and were encouraged to look on the Europeans as superior.</a:t>
            </a:r>
          </a:p>
          <a:p>
            <a:pPr fontAlgn="auto">
              <a:spcAft>
                <a:spcPts val="0"/>
              </a:spcAft>
              <a:defRPr/>
            </a:pPr>
            <a:r>
              <a:rPr lang="en-029" dirty="0" smtClean="0"/>
              <a:t>Labour was coloured and when coupled with slavery as a total institution the plantation became a sophisticated economic mechanism which dominated the culture and society of the Caribbean integrating it into European economy.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029" smtClean="0"/>
              <a:t>The Plantation System</a:t>
            </a:r>
          </a:p>
        </p:txBody>
      </p:sp>
      <p:sp>
        <p:nvSpPr>
          <p:cNvPr id="3" name="Content Placeholder 2"/>
          <p:cNvSpPr>
            <a:spLocks noGrp="1"/>
          </p:cNvSpPr>
          <p:nvPr>
            <p:ph idx="1"/>
          </p:nvPr>
        </p:nvSpPr>
        <p:spPr>
          <a:xfrm>
            <a:off x="457200" y="1600200"/>
            <a:ext cx="8229600" cy="5029200"/>
          </a:xfrm>
        </p:spPr>
        <p:txBody>
          <a:bodyPr rtlCol="0">
            <a:normAutofit fontScale="92500" lnSpcReduction="20000"/>
          </a:bodyPr>
          <a:lstStyle/>
          <a:p>
            <a:pPr fontAlgn="auto">
              <a:spcAft>
                <a:spcPts val="0"/>
              </a:spcAft>
              <a:defRPr/>
            </a:pPr>
            <a:r>
              <a:rPr lang="en-029" dirty="0" smtClean="0"/>
              <a:t>Relied on the Atlantic trade for its labour supply and provided the raw materials for the third leg of the triangular trade – sugar, rum, and molasses for the port cities of England, France and Holland.</a:t>
            </a:r>
          </a:p>
          <a:p>
            <a:pPr fontAlgn="auto">
              <a:spcAft>
                <a:spcPts val="0"/>
              </a:spcAft>
              <a:defRPr/>
            </a:pPr>
            <a:r>
              <a:rPr lang="en-029" dirty="0" smtClean="0"/>
              <a:t>Provided the basis for the growing manufacturing and industrial strength of Europe (plantations were formed through invested European capital)</a:t>
            </a:r>
          </a:p>
          <a:p>
            <a:pPr fontAlgn="auto">
              <a:spcAft>
                <a:spcPts val="0"/>
              </a:spcAft>
              <a:defRPr/>
            </a:pPr>
            <a:r>
              <a:rPr lang="en-029" dirty="0" smtClean="0"/>
              <a:t>Was so valuable that in 1651 Britain instituted the Navigation Laws whereby only English ships could trade with English colonies – preventing other nations from getting a share of trade arsing from Her Caribbean plantations. France followed in 1664 with similar laws</a:t>
            </a:r>
          </a:p>
          <a:p>
            <a:pPr lvl="1" fontAlgn="auto">
              <a:spcAft>
                <a:spcPts val="0"/>
              </a:spcAft>
              <a:defRPr/>
            </a:pPr>
            <a:endParaRPr lang="en-029"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029" smtClean="0"/>
              <a:t>The Plantation System</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a:t>European imported systems of production to the Caribbean that began to take the shape of Capitalist enterprises with an emphasis on amassing huge profits repatriated to the metropolitan country. The basis of such wealth depended on the enslavement of people who for the profit motive were regarded as subhuman.</a:t>
            </a:r>
          </a:p>
          <a:p>
            <a:pPr fontAlgn="auto">
              <a:spcAft>
                <a:spcPts val="0"/>
              </a:spcAft>
              <a:defRPr/>
            </a:pPr>
            <a:r>
              <a:rPr lang="en-029" dirty="0"/>
              <a:t>Values stressing exploitation of the people and environment and people for economic gain and an ideology of European superiority became parts of the system of production</a:t>
            </a:r>
          </a:p>
          <a:p>
            <a:pPr fontAlgn="auto">
              <a:spcAft>
                <a:spcPts val="0"/>
              </a:spcAft>
              <a:defRPr/>
            </a:pPr>
            <a:endParaRPr lang="en-029"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029" smtClean="0"/>
              <a:t>Plantation Society</a:t>
            </a:r>
          </a:p>
        </p:txBody>
      </p:sp>
      <p:pic>
        <p:nvPicPr>
          <p:cNvPr id="138243" name="Picture 2"/>
          <p:cNvPicPr>
            <a:picLocks noGrp="1" noChangeAspect="1" noChangeArrowheads="1"/>
          </p:cNvPicPr>
          <p:nvPr>
            <p:ph idx="1"/>
          </p:nvPr>
        </p:nvPicPr>
        <p:blipFill>
          <a:blip r:embed="rId2"/>
          <a:stretch>
            <a:fillRect/>
          </a:stretch>
        </p:blipFill>
        <p:spPr>
          <a:xfrm>
            <a:off x="457200" y="2122160"/>
            <a:ext cx="7620000" cy="3756680"/>
          </a:xfrm>
          <a:noFill/>
        </p:spPr>
      </p:pic>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029" smtClean="0"/>
              <a:t>Indentureship</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Indentureship has been described as a ‘new slavery although the Indian and Chinese immigrants weren't defined as chattel and could practice their own customs and religions. </a:t>
            </a:r>
          </a:p>
          <a:p>
            <a:pPr fontAlgn="auto">
              <a:spcAft>
                <a:spcPts val="0"/>
              </a:spcAft>
              <a:defRPr/>
            </a:pPr>
            <a:r>
              <a:rPr lang="en-029" dirty="0" smtClean="0"/>
              <a:t>They were paid extremely low wages and were always in debt to the company store where they were coerced to buy goods with substandard living and sanitation facilities.</a:t>
            </a:r>
          </a:p>
          <a:p>
            <a:pPr fontAlgn="auto">
              <a:spcAft>
                <a:spcPts val="0"/>
              </a:spcAft>
              <a:defRPr/>
            </a:pPr>
            <a:r>
              <a:rPr lang="en-029" dirty="0" smtClean="0"/>
              <a:t>They were not allowed to move around freely and if caught some distance from the plantation they could be flogged, charged with vagrancy and jailed. If they attempted to run away they were hunted down charged with breach of contract and returned to work. They were charged with exorbitant fines &amp; many died from malnutrition and suffered from malaria, yaws and dysentery.</a:t>
            </a:r>
          </a:p>
          <a:p>
            <a:pPr fontAlgn="auto">
              <a:spcAft>
                <a:spcPts val="0"/>
              </a:spcAft>
              <a:defRPr/>
            </a:pPr>
            <a:endParaRPr lang="en-029"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029" smtClean="0"/>
              <a:t>Indentureship</a:t>
            </a:r>
          </a:p>
        </p:txBody>
      </p:sp>
      <p:sp>
        <p:nvSpPr>
          <p:cNvPr id="3" name="Content Placeholder 2"/>
          <p:cNvSpPr>
            <a:spLocks noGrp="1"/>
          </p:cNvSpPr>
          <p:nvPr>
            <p:ph idx="1"/>
          </p:nvPr>
        </p:nvSpPr>
        <p:spPr>
          <a:xfrm>
            <a:off x="457200" y="1066800"/>
            <a:ext cx="8229600" cy="5334000"/>
          </a:xfrm>
        </p:spPr>
        <p:txBody>
          <a:bodyPr rtlCol="0">
            <a:normAutofit fontScale="77500" lnSpcReduction="20000"/>
          </a:bodyPr>
          <a:lstStyle/>
          <a:p>
            <a:pPr fontAlgn="auto">
              <a:spcAft>
                <a:spcPts val="0"/>
              </a:spcAft>
              <a:defRPr/>
            </a:pPr>
            <a:r>
              <a:rPr lang="en-029" dirty="0" smtClean="0"/>
              <a:t>As a system of production, indentureship was very much related to African plantation society.</a:t>
            </a:r>
          </a:p>
          <a:p>
            <a:pPr fontAlgn="auto">
              <a:spcAft>
                <a:spcPts val="0"/>
              </a:spcAft>
              <a:defRPr/>
            </a:pPr>
            <a:r>
              <a:rPr lang="en-029" dirty="0" smtClean="0"/>
              <a:t>The socio-economic influences of the plantation pervaded the society though some Africans moved away.</a:t>
            </a:r>
          </a:p>
          <a:p>
            <a:pPr fontAlgn="auto">
              <a:spcAft>
                <a:spcPts val="0"/>
              </a:spcAft>
              <a:defRPr/>
            </a:pPr>
            <a:r>
              <a:rPr lang="en-029" dirty="0" smtClean="0"/>
              <a:t>They now occupied the lowest social stratum and were also discouraged from interacting with the Africans to continue disunity among labourers.</a:t>
            </a:r>
          </a:p>
          <a:p>
            <a:pPr fontAlgn="auto">
              <a:spcAft>
                <a:spcPts val="0"/>
              </a:spcAft>
              <a:defRPr/>
            </a:pPr>
            <a:r>
              <a:rPr lang="en-029" dirty="0" smtClean="0"/>
              <a:t>However, times had changed. Towards the end of the 19</a:t>
            </a:r>
            <a:r>
              <a:rPr lang="en-029" baseline="30000" dirty="0" smtClean="0"/>
              <a:t>th</a:t>
            </a:r>
            <a:r>
              <a:rPr lang="en-029" dirty="0" smtClean="0"/>
              <a:t> century Caribbean plantations were no longer as important to Europe had global empires and the sugar was under competition from other larger sugar producers such as Brazil and Cuba. Eventually the nationalist Indian movement brought pressure on the British to discontinue immigration due to dissatisfaction of the treatment of Indians so the British ended Indian indentureship in 1917 (a similar situation happened in China were it ended in 1885)</a:t>
            </a:r>
            <a:endParaRPr lang="en-029"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r>
              <a:rPr lang="en-029" smtClean="0"/>
              <a:t>Resistance</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dirty="0"/>
              <a:t>Caribbean people have always sought ways and means of resisting the harsh conditions under which they existed</a:t>
            </a:r>
            <a:r>
              <a:rPr lang="en-US" dirty="0" smtClean="0"/>
              <a:t>.</a:t>
            </a:r>
          </a:p>
          <a:p>
            <a:pPr fontAlgn="auto">
              <a:spcAft>
                <a:spcPts val="0"/>
              </a:spcAft>
              <a:defRPr/>
            </a:pPr>
            <a:r>
              <a:rPr lang="en-US" dirty="0"/>
              <a:t>They resisted in two ways  </a:t>
            </a:r>
            <a:endParaRPr lang="en-US" dirty="0" smtClean="0"/>
          </a:p>
          <a:p>
            <a:pPr lvl="2" fontAlgn="auto">
              <a:spcAft>
                <a:spcPts val="0"/>
              </a:spcAft>
              <a:defRPr/>
            </a:pPr>
            <a:r>
              <a:rPr lang="en-US" dirty="0" smtClean="0"/>
              <a:t>1</a:t>
            </a:r>
            <a:r>
              <a:rPr lang="en-US" dirty="0"/>
              <a:t>) active resistance </a:t>
            </a:r>
            <a:r>
              <a:rPr lang="en-US" dirty="0" smtClean="0"/>
              <a:t>2</a:t>
            </a:r>
            <a:r>
              <a:rPr lang="en-US" dirty="0"/>
              <a:t>) passive resistance</a:t>
            </a:r>
          </a:p>
          <a:p>
            <a:pPr fontAlgn="auto">
              <a:spcAft>
                <a:spcPts val="0"/>
              </a:spcAft>
              <a:defRPr/>
            </a:pPr>
            <a:r>
              <a:rPr lang="en-US" dirty="0"/>
              <a:t>Active resistance included; riots</a:t>
            </a:r>
            <a:r>
              <a:rPr lang="en-US" dirty="0" smtClean="0"/>
              <a:t>, </a:t>
            </a:r>
            <a:r>
              <a:rPr lang="en-US" dirty="0"/>
              <a:t>rebellions, revolutions, development of peasant groups</a:t>
            </a:r>
            <a:r>
              <a:rPr lang="en-US" dirty="0" smtClean="0"/>
              <a:t>.</a:t>
            </a:r>
          </a:p>
          <a:p>
            <a:pPr fontAlgn="auto">
              <a:spcAft>
                <a:spcPts val="0"/>
              </a:spcAft>
              <a:defRPr/>
            </a:pPr>
            <a:r>
              <a:rPr lang="en-US" dirty="0" smtClean="0"/>
              <a:t> Passive resistance involved pretense </a:t>
            </a:r>
            <a:r>
              <a:rPr lang="en-US" dirty="0"/>
              <a:t>(deaf, lack of understanding of oppressors language, fake illnesses, malingering , satirize /mimic European lifestyle, suicide, infanticide,)</a:t>
            </a:r>
            <a:endParaRPr lang="en-029" dirty="0"/>
          </a:p>
          <a:p>
            <a:pPr fontAlgn="auto">
              <a:spcAft>
                <a:spcPts val="0"/>
              </a:spcAft>
              <a:defRPr/>
            </a:pPr>
            <a:endParaRPr lang="en-US" dirty="0"/>
          </a:p>
          <a:p>
            <a:pPr fontAlgn="auto">
              <a:spcAft>
                <a:spcPts val="0"/>
              </a:spcAft>
              <a:defRPr/>
            </a:pPr>
            <a:endParaRPr lang="en-029"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r>
              <a:rPr lang="en-029" smtClean="0"/>
              <a:t>Amerindian Resistance</a:t>
            </a:r>
          </a:p>
        </p:txBody>
      </p:sp>
      <p:sp>
        <p:nvSpPr>
          <p:cNvPr id="3" name="Content Placeholder 2"/>
          <p:cNvSpPr>
            <a:spLocks noGrp="1"/>
          </p:cNvSpPr>
          <p:nvPr>
            <p:ph idx="1"/>
          </p:nvPr>
        </p:nvSpPr>
        <p:spPr>
          <a:xfrm>
            <a:off x="457200" y="1295400"/>
            <a:ext cx="8229600" cy="5181600"/>
          </a:xfrm>
        </p:spPr>
        <p:txBody>
          <a:bodyPr rtlCol="0">
            <a:normAutofit fontScale="85000" lnSpcReduction="20000"/>
          </a:bodyPr>
          <a:lstStyle/>
          <a:p>
            <a:pPr fontAlgn="auto">
              <a:lnSpc>
                <a:spcPct val="90000"/>
              </a:lnSpc>
              <a:spcAft>
                <a:spcPts val="0"/>
              </a:spcAft>
              <a:defRPr/>
            </a:pPr>
            <a:r>
              <a:rPr lang="en-US" dirty="0"/>
              <a:t>The threat of the Spanish to the to Tainos aroused in them a spirit of warfare. Although the Spanish had superior weapons of warfare they still put up resistance.</a:t>
            </a:r>
          </a:p>
          <a:p>
            <a:pPr fontAlgn="auto">
              <a:lnSpc>
                <a:spcPct val="90000"/>
              </a:lnSpc>
              <a:spcAft>
                <a:spcPts val="0"/>
              </a:spcAft>
              <a:defRPr/>
            </a:pPr>
            <a:r>
              <a:rPr lang="en-US" dirty="0"/>
              <a:t>The Tainos resisted oppression by running away and by committing individual and group suicide and infanticide, </a:t>
            </a:r>
          </a:p>
          <a:p>
            <a:pPr fontAlgn="auto">
              <a:lnSpc>
                <a:spcPct val="90000"/>
              </a:lnSpc>
              <a:spcAft>
                <a:spcPts val="0"/>
              </a:spcAft>
              <a:defRPr/>
            </a:pPr>
            <a:r>
              <a:rPr lang="en-US" dirty="0"/>
              <a:t>They refused to work and  starved out the Spanish by burning their food stores.</a:t>
            </a:r>
          </a:p>
          <a:p>
            <a:pPr fontAlgn="auto">
              <a:spcAft>
                <a:spcPts val="0"/>
              </a:spcAft>
              <a:defRPr/>
            </a:pPr>
            <a:r>
              <a:rPr lang="en-US" dirty="0"/>
              <a:t>The effort of the Spaniards to Christianize the Amerindians </a:t>
            </a:r>
            <a:r>
              <a:rPr lang="en-US" dirty="0" smtClean="0"/>
              <a:t>was met </a:t>
            </a:r>
            <a:r>
              <a:rPr lang="en-US" dirty="0"/>
              <a:t>with much resistance. The Spaniards sought to save the souls of the </a:t>
            </a:r>
            <a:r>
              <a:rPr lang="en-US" dirty="0" smtClean="0"/>
              <a:t>abused Indians but were forced to unite even from the first year of invasion and present some form of military opposition to European Invasion.</a:t>
            </a:r>
            <a:endParaRPr lang="en-029"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029" smtClean="0"/>
              <a:t>The Social</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The social is described by Jeniffer Mohammed as the ‘totality of explanations describing how people interact and make meanings from their experiences’</a:t>
            </a:r>
          </a:p>
          <a:p>
            <a:pPr fontAlgn="auto">
              <a:spcAft>
                <a:spcPts val="0"/>
              </a:spcAft>
              <a:defRPr/>
            </a:pPr>
            <a:r>
              <a:rPr lang="en-029" dirty="0" smtClean="0"/>
              <a:t>It has no existence of itself but is merely a construct through which we represent all the ways we make meanings in our lives</a:t>
            </a:r>
          </a:p>
          <a:p>
            <a:pPr fontAlgn="auto">
              <a:spcAft>
                <a:spcPts val="0"/>
              </a:spcAft>
              <a:defRPr/>
            </a:pPr>
            <a:r>
              <a:rPr lang="en-029" dirty="0" smtClean="0"/>
              <a:t>Through the social we can explain the concepts of society and culture more accurately</a:t>
            </a:r>
            <a:endParaRPr lang="en-029"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lstStyle/>
          <a:p>
            <a:r>
              <a:rPr lang="en-US" smtClean="0"/>
              <a:t>The African Resistance</a:t>
            </a:r>
            <a:endParaRPr lang="en-029" smtClean="0"/>
          </a:p>
        </p:txBody>
      </p:sp>
      <p:sp>
        <p:nvSpPr>
          <p:cNvPr id="3" name="Content Placeholder 2"/>
          <p:cNvSpPr>
            <a:spLocks noGrp="1"/>
          </p:cNvSpPr>
          <p:nvPr>
            <p:ph idx="1"/>
          </p:nvPr>
        </p:nvSpPr>
        <p:spPr/>
        <p:txBody>
          <a:bodyPr rtlCol="0">
            <a:normAutofit lnSpcReduction="10000"/>
          </a:bodyPr>
          <a:lstStyle/>
          <a:p>
            <a:pPr fontAlgn="auto">
              <a:lnSpc>
                <a:spcPct val="90000"/>
              </a:lnSpc>
              <a:spcAft>
                <a:spcPts val="0"/>
              </a:spcAft>
              <a:defRPr/>
            </a:pPr>
            <a:r>
              <a:rPr lang="en-US" dirty="0"/>
              <a:t>African were kept in subjugation for nearly three centuries. This was mainly done through the threat of physical violence and brainwashing.  </a:t>
            </a:r>
          </a:p>
          <a:p>
            <a:pPr fontAlgn="auto">
              <a:lnSpc>
                <a:spcPct val="90000"/>
              </a:lnSpc>
              <a:spcAft>
                <a:spcPts val="0"/>
              </a:spcAft>
              <a:defRPr/>
            </a:pPr>
            <a:r>
              <a:rPr lang="en-US" dirty="0"/>
              <a:t>African resistance was persistent, powerful and successful. It was either active or passive.</a:t>
            </a:r>
          </a:p>
          <a:p>
            <a:pPr fontAlgn="auto">
              <a:lnSpc>
                <a:spcPct val="90000"/>
              </a:lnSpc>
              <a:spcAft>
                <a:spcPts val="0"/>
              </a:spcAft>
              <a:defRPr/>
            </a:pPr>
            <a:r>
              <a:rPr lang="en-US" dirty="0"/>
              <a:t>Africans resisted passively through suicide, sabotage (damaging tools and property) vendetta, malingering, apathy, escape marronage, revolt, rebellion and </a:t>
            </a:r>
            <a:r>
              <a:rPr lang="en-US" dirty="0" smtClean="0"/>
              <a:t>revolution</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p:txBody>
          <a:bodyPr/>
          <a:lstStyle/>
          <a:p>
            <a:r>
              <a:rPr lang="en-US" smtClean="0"/>
              <a:t>The African Resistance</a:t>
            </a:r>
            <a:endParaRPr lang="en-029" smtClean="0"/>
          </a:p>
        </p:txBody>
      </p:sp>
      <p:sp>
        <p:nvSpPr>
          <p:cNvPr id="3" name="Content Placeholder 2"/>
          <p:cNvSpPr>
            <a:spLocks noGrp="1"/>
          </p:cNvSpPr>
          <p:nvPr>
            <p:ph idx="1"/>
          </p:nvPr>
        </p:nvSpPr>
        <p:spPr>
          <a:xfrm>
            <a:off x="457200" y="1066800"/>
            <a:ext cx="8229600" cy="5562600"/>
          </a:xfrm>
        </p:spPr>
        <p:txBody>
          <a:bodyPr rtlCol="0">
            <a:normAutofit fontScale="70000" lnSpcReduction="20000"/>
          </a:bodyPr>
          <a:lstStyle/>
          <a:p>
            <a:pPr fontAlgn="auto">
              <a:spcAft>
                <a:spcPts val="0"/>
              </a:spcAft>
              <a:defRPr/>
            </a:pPr>
            <a:r>
              <a:rPr lang="en-US" dirty="0"/>
              <a:t>Resistance occurred despite the efforts of the planters to ‘break the spirit’ of the strong and intimidate the weak. Planters applied the system of divide and rule as well as confusion where they mixed the slaves of different languages to avoid communication</a:t>
            </a:r>
            <a:r>
              <a:rPr lang="en-US" dirty="0" smtClean="0"/>
              <a:t>.</a:t>
            </a:r>
          </a:p>
          <a:p>
            <a:pPr fontAlgn="auto">
              <a:spcAft>
                <a:spcPts val="0"/>
              </a:spcAft>
              <a:defRPr/>
            </a:pPr>
            <a:r>
              <a:rPr lang="en-US" dirty="0"/>
              <a:t>Maroonage was one of the most successful forms of slave resistance. It was a </a:t>
            </a:r>
            <a:r>
              <a:rPr lang="en-US" dirty="0" smtClean="0"/>
              <a:t>system </a:t>
            </a:r>
            <a:r>
              <a:rPr lang="en-US" dirty="0"/>
              <a:t>which started with the freed blacks who fled the plantations to </a:t>
            </a:r>
            <a:r>
              <a:rPr lang="en-US" dirty="0" smtClean="0"/>
              <a:t>the mountains during Spanish colonization.</a:t>
            </a:r>
          </a:p>
          <a:p>
            <a:pPr fontAlgn="auto">
              <a:spcAft>
                <a:spcPts val="0"/>
              </a:spcAft>
              <a:defRPr/>
            </a:pPr>
            <a:r>
              <a:rPr lang="en-US" dirty="0" smtClean="0"/>
              <a:t>It was prominent in mountainous larger territories such as Jamaica (Blue Mountains &amp; Cockpit Country) and Cuba (Hammerhead Mountains)</a:t>
            </a:r>
            <a:endParaRPr lang="en-US" dirty="0"/>
          </a:p>
          <a:p>
            <a:pPr fontAlgn="auto">
              <a:spcAft>
                <a:spcPts val="0"/>
              </a:spcAft>
              <a:defRPr/>
            </a:pPr>
            <a:r>
              <a:rPr lang="en-US" dirty="0"/>
              <a:t>It proved successful because the Europeans found it difficult to deal with the guerilla warfare use by the Maroons to protect their freedom.  </a:t>
            </a:r>
          </a:p>
          <a:p>
            <a:pPr fontAlgn="auto">
              <a:spcAft>
                <a:spcPts val="0"/>
              </a:spcAft>
              <a:defRPr/>
            </a:pPr>
            <a:r>
              <a:rPr lang="en-US" dirty="0"/>
              <a:t>Maroons would also raid plantations and encourage other slaves to </a:t>
            </a:r>
            <a:r>
              <a:rPr lang="en-US" dirty="0" smtClean="0"/>
              <a:t>runaway</a:t>
            </a:r>
          </a:p>
          <a:p>
            <a:pPr fontAlgn="auto">
              <a:spcAft>
                <a:spcPts val="0"/>
              </a:spcAft>
              <a:defRPr/>
            </a:pPr>
            <a:r>
              <a:rPr lang="en-US" dirty="0"/>
              <a:t>Slaves not only resisted slavery, sometimes their response to oppression took on organized forms such as rebellions, which were more organized and larger. E.g., the Tacky Rebellion in 1760, and the Sam Sharpe Rebellion in 1831.</a:t>
            </a:r>
          </a:p>
          <a:p>
            <a:pPr fontAlgn="auto">
              <a:spcAft>
                <a:spcPts val="0"/>
              </a:spcAft>
              <a:defRPr/>
            </a:pPr>
            <a:endParaRPr lang="en-029"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p:txBody>
          <a:bodyPr/>
          <a:lstStyle/>
          <a:p>
            <a:r>
              <a:rPr lang="en-029" smtClean="0"/>
              <a:t>Revolution and Rebellion</a:t>
            </a:r>
          </a:p>
        </p:txBody>
      </p:sp>
      <p:sp>
        <p:nvSpPr>
          <p:cNvPr id="3" name="Content Placeholder 2"/>
          <p:cNvSpPr>
            <a:spLocks noGrp="1"/>
          </p:cNvSpPr>
          <p:nvPr>
            <p:ph idx="1"/>
          </p:nvPr>
        </p:nvSpPr>
        <p:spPr/>
        <p:txBody>
          <a:bodyPr rtlCol="0">
            <a:normAutofit fontScale="85000" lnSpcReduction="20000"/>
          </a:bodyPr>
          <a:lstStyle/>
          <a:p>
            <a:pPr fontAlgn="auto">
              <a:lnSpc>
                <a:spcPct val="90000"/>
              </a:lnSpc>
              <a:spcAft>
                <a:spcPts val="0"/>
              </a:spcAft>
              <a:defRPr/>
            </a:pPr>
            <a:r>
              <a:rPr lang="en-US" dirty="0"/>
              <a:t>The largest and most successful slave revolution was the Haitian Revolution of the 1790s. </a:t>
            </a:r>
          </a:p>
          <a:p>
            <a:pPr fontAlgn="auto">
              <a:lnSpc>
                <a:spcPct val="90000"/>
              </a:lnSpc>
              <a:spcAft>
                <a:spcPts val="0"/>
              </a:spcAft>
              <a:defRPr/>
            </a:pPr>
            <a:r>
              <a:rPr lang="en-US" dirty="0"/>
              <a:t>The Haitian revolution is argued to have , ignited the flame of liberation for all slaves throughout the Caribbean and the New World</a:t>
            </a:r>
            <a:r>
              <a:rPr lang="en-US" dirty="0" smtClean="0"/>
              <a:t>.</a:t>
            </a:r>
          </a:p>
          <a:p>
            <a:pPr fontAlgn="auto">
              <a:spcAft>
                <a:spcPts val="0"/>
              </a:spcAft>
              <a:defRPr/>
            </a:pPr>
            <a:r>
              <a:rPr lang="en-US" dirty="0"/>
              <a:t>The success of the Haitian revolution inspired other slaves to fight for their freedom.</a:t>
            </a:r>
          </a:p>
          <a:p>
            <a:pPr fontAlgn="auto">
              <a:spcAft>
                <a:spcPts val="0"/>
              </a:spcAft>
              <a:defRPr/>
            </a:pPr>
            <a:r>
              <a:rPr lang="en-US" dirty="0"/>
              <a:t>It inspired other revolts of the 1830s e.g. Barbados 1816, British Guiana 1823, Jamaica 1831.</a:t>
            </a:r>
          </a:p>
          <a:p>
            <a:pPr fontAlgn="auto">
              <a:spcAft>
                <a:spcPts val="0"/>
              </a:spcAft>
              <a:defRPr/>
            </a:pPr>
            <a:r>
              <a:rPr lang="en-US" dirty="0"/>
              <a:t>These slave revolts contributed to the abolition movement in England and finally the abolition of slavery  in </a:t>
            </a:r>
            <a:r>
              <a:rPr lang="en-US" dirty="0" smtClean="0"/>
              <a:t>1838</a:t>
            </a:r>
          </a:p>
          <a:p>
            <a:pPr fontAlgn="auto">
              <a:spcAft>
                <a:spcPts val="0"/>
              </a:spcAft>
              <a:defRPr/>
            </a:pPr>
            <a:endParaRPr lang="en-US" dirty="0"/>
          </a:p>
          <a:p>
            <a:pPr fontAlgn="auto">
              <a:spcAft>
                <a:spcPts val="0"/>
              </a:spcAft>
              <a:defRPr/>
            </a:pPr>
            <a:endParaRPr lang="en-029"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r>
              <a:rPr lang="en-029" smtClean="0"/>
              <a:t>Peasantry</a:t>
            </a:r>
          </a:p>
        </p:txBody>
      </p:sp>
      <p:sp>
        <p:nvSpPr>
          <p:cNvPr id="3" name="Content Placeholder 2"/>
          <p:cNvSpPr>
            <a:spLocks noGrp="1"/>
          </p:cNvSpPr>
          <p:nvPr>
            <p:ph idx="1"/>
          </p:nvPr>
        </p:nvSpPr>
        <p:spPr>
          <a:xfrm>
            <a:off x="457200" y="1143000"/>
            <a:ext cx="8229600" cy="5715000"/>
          </a:xfrm>
        </p:spPr>
        <p:txBody>
          <a:bodyPr rtlCol="0">
            <a:normAutofit fontScale="55000" lnSpcReduction="20000"/>
          </a:bodyPr>
          <a:lstStyle/>
          <a:p>
            <a:pPr fontAlgn="auto">
              <a:lnSpc>
                <a:spcPct val="80000"/>
              </a:lnSpc>
              <a:spcAft>
                <a:spcPts val="0"/>
              </a:spcAft>
              <a:defRPr/>
            </a:pPr>
            <a:r>
              <a:rPr lang="en-US" sz="4900" dirty="0"/>
              <a:t>After Emancipation many ex-slaves left their plantation to escape forced and unpaid labour. Once they were freed, many moved away for the plantations into deep rural areas. </a:t>
            </a:r>
          </a:p>
          <a:p>
            <a:pPr fontAlgn="auto">
              <a:lnSpc>
                <a:spcPct val="80000"/>
              </a:lnSpc>
              <a:spcAft>
                <a:spcPts val="0"/>
              </a:spcAft>
              <a:defRPr/>
            </a:pPr>
            <a:r>
              <a:rPr lang="en-US" sz="4900" dirty="0"/>
              <a:t>Ex-slaves developed new forms of labour. The skilled slaves moved into towns. </a:t>
            </a:r>
          </a:p>
          <a:p>
            <a:pPr fontAlgn="auto">
              <a:lnSpc>
                <a:spcPct val="80000"/>
              </a:lnSpc>
              <a:spcAft>
                <a:spcPts val="0"/>
              </a:spcAft>
              <a:defRPr/>
            </a:pPr>
            <a:r>
              <a:rPr lang="en-US" sz="4900" dirty="0"/>
              <a:t>The acquisition of land was a means of independence for the slaves. Many sought to buy land which was blocked by the planters and the government .</a:t>
            </a:r>
          </a:p>
          <a:p>
            <a:pPr fontAlgn="auto">
              <a:spcAft>
                <a:spcPts val="0"/>
              </a:spcAft>
              <a:defRPr/>
            </a:pPr>
            <a:r>
              <a:rPr lang="en-US" sz="4900" dirty="0"/>
              <a:t>The planters used different tactics to block the  peasants form owing land. They would charge high rents for land and evict them. They also refused to sell them land and block their means of acquiring credit to do so.</a:t>
            </a:r>
          </a:p>
          <a:p>
            <a:pPr fontAlgn="auto">
              <a:spcAft>
                <a:spcPts val="0"/>
              </a:spcAft>
              <a:defRPr/>
            </a:pPr>
            <a:r>
              <a:rPr lang="en-US" sz="4900" dirty="0"/>
              <a:t>However the peasants found means of acquiring land. They pooled their resources together and bought land, the received help from the missionaries and many resorted to squatting. </a:t>
            </a:r>
          </a:p>
          <a:p>
            <a:pPr fontAlgn="auto">
              <a:spcAft>
                <a:spcPts val="0"/>
              </a:spcAft>
              <a:defRPr/>
            </a:pPr>
            <a:endParaRPr lang="en-029"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en-029" smtClean="0"/>
              <a:t>Effects of Peasantry</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US" dirty="0"/>
              <a:t>The peasants helped to diversify the economy in the post-emancipation period and the decline of sugar.</a:t>
            </a:r>
          </a:p>
          <a:p>
            <a:pPr fontAlgn="auto">
              <a:spcAft>
                <a:spcPts val="0"/>
              </a:spcAft>
              <a:defRPr/>
            </a:pPr>
            <a:r>
              <a:rPr lang="en-US" dirty="0"/>
              <a:t>The peasants turned to developing cash crops for export. They grew crops such as Cocoa, bananas, coffee, ginger cotton, arrowroot and coconuts on their smallholdings. They also grew food crops and reared </a:t>
            </a:r>
            <a:r>
              <a:rPr lang="en-US" dirty="0" smtClean="0"/>
              <a:t>animals</a:t>
            </a:r>
          </a:p>
          <a:p>
            <a:pPr fontAlgn="auto">
              <a:spcAft>
                <a:spcPts val="0"/>
              </a:spcAft>
              <a:defRPr/>
            </a:pPr>
            <a:r>
              <a:rPr lang="en-US" dirty="0"/>
              <a:t>This new found independence  made the peasants self-sufficient and resilient  in the face of economic hardships.</a:t>
            </a:r>
          </a:p>
          <a:p>
            <a:pPr fontAlgn="auto">
              <a:spcAft>
                <a:spcPts val="0"/>
              </a:spcAft>
              <a:defRPr/>
            </a:pPr>
            <a:r>
              <a:rPr lang="en-US" dirty="0"/>
              <a:t>The peasants received little support form the colonial government.</a:t>
            </a:r>
          </a:p>
          <a:p>
            <a:pPr fontAlgn="auto">
              <a:spcAft>
                <a:spcPts val="0"/>
              </a:spcAft>
              <a:defRPr/>
            </a:pPr>
            <a:r>
              <a:rPr lang="en-US" dirty="0"/>
              <a:t>The peasantry could have been more successful had they received more help form the government.</a:t>
            </a:r>
          </a:p>
          <a:p>
            <a:pPr fontAlgn="auto">
              <a:spcAft>
                <a:spcPts val="0"/>
              </a:spcAft>
              <a:defRPr/>
            </a:pPr>
            <a:endParaRPr lang="en-029"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r>
              <a:rPr lang="en-029" smtClean="0"/>
              <a:t>Effects of Peasantry</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The planters were determined to do everything keep the slaves dependent on the plantations.</a:t>
            </a:r>
          </a:p>
          <a:p>
            <a:pPr fontAlgn="auto">
              <a:spcAft>
                <a:spcPts val="0"/>
              </a:spcAft>
              <a:defRPr/>
            </a:pPr>
            <a:r>
              <a:rPr lang="en-US" dirty="0"/>
              <a:t>Ex-slaves found refuge in the ‘free villages ‘ which were set up by the missionaries. </a:t>
            </a:r>
          </a:p>
          <a:p>
            <a:pPr fontAlgn="auto">
              <a:spcAft>
                <a:spcPts val="0"/>
              </a:spcAft>
              <a:defRPr/>
            </a:pPr>
            <a:r>
              <a:rPr lang="en-US" dirty="0"/>
              <a:t>The free villages helped the development of the peasantry. This peasantry transformed the Caribbean from a predominantly mono-cropping of sugar cane to small farming of mixed crops which created economic independence for the ex-slaves. </a:t>
            </a:r>
          </a:p>
          <a:p>
            <a:pPr fontAlgn="auto">
              <a:spcAft>
                <a:spcPts val="0"/>
              </a:spcAft>
              <a:defRPr/>
            </a:pPr>
            <a:endParaRPr lang="en-029"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p:txBody>
          <a:bodyPr/>
          <a:lstStyle/>
          <a:p>
            <a:r>
              <a:rPr lang="en-029" smtClean="0"/>
              <a:t>Significance of Resistance</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US" dirty="0"/>
              <a:t>This desire of the slaves to be independent from the hegemony of the Plantocracy developed a spirit of cooperation and caring among rural communities. This close bond has evolved as part of the rural culture of the Caribbean. </a:t>
            </a:r>
          </a:p>
          <a:p>
            <a:pPr fontAlgn="auto">
              <a:spcAft>
                <a:spcPts val="0"/>
              </a:spcAft>
              <a:defRPr/>
            </a:pPr>
            <a:r>
              <a:rPr lang="en-US" dirty="0"/>
              <a:t>The experience of slavery has been profound in shaping the modern Caribbean. It has changed the systems of land tenure, agricultural practices and population: size, race, ethnicity and structure</a:t>
            </a:r>
            <a:endParaRPr lang="en-029"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r>
              <a:rPr lang="en-029" smtClean="0"/>
              <a:t>Significance of Resistance</a:t>
            </a:r>
          </a:p>
        </p:txBody>
      </p:sp>
      <p:sp>
        <p:nvSpPr>
          <p:cNvPr id="3" name="Content Placeholder 2"/>
          <p:cNvSpPr>
            <a:spLocks noGrp="1"/>
          </p:cNvSpPr>
          <p:nvPr>
            <p:ph idx="1"/>
          </p:nvPr>
        </p:nvSpPr>
        <p:spPr/>
        <p:txBody>
          <a:bodyPr rtlCol="0">
            <a:normAutofit fontScale="92500" lnSpcReduction="20000"/>
          </a:bodyPr>
          <a:lstStyle/>
          <a:p>
            <a:pPr fontAlgn="auto">
              <a:lnSpc>
                <a:spcPct val="90000"/>
              </a:lnSpc>
              <a:spcAft>
                <a:spcPts val="0"/>
              </a:spcAft>
              <a:defRPr/>
            </a:pPr>
            <a:r>
              <a:rPr lang="en-US" dirty="0"/>
              <a:t>The descendants of slaves continue to experience erasure of their traditional culture, language dress and religion etc. They have remained largely poor.</a:t>
            </a:r>
          </a:p>
          <a:p>
            <a:pPr fontAlgn="auto">
              <a:lnSpc>
                <a:spcPct val="90000"/>
              </a:lnSpc>
              <a:spcAft>
                <a:spcPts val="0"/>
              </a:spcAft>
              <a:defRPr/>
            </a:pPr>
            <a:r>
              <a:rPr lang="en-US" dirty="0"/>
              <a:t>The history of the Caribbean is filled with struggle against colonialism, oppression and social injustice. E.g. in the politics of Jamaica, Haiti, Trinidad and Guyana  may have its roots in the experience of slavery and a the practice of planters to prevent unity and prevent another Haitian Revolution. It also manifested again with the practice of creating disunity amongst the blacks and the Indians. </a:t>
            </a:r>
          </a:p>
          <a:p>
            <a:pPr fontAlgn="auto">
              <a:spcAft>
                <a:spcPts val="0"/>
              </a:spcAft>
              <a:defRPr/>
            </a:pPr>
            <a:endParaRPr lang="en-029"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Movements towards Independence</a:t>
            </a:r>
            <a:endParaRPr lang="en-029" dirty="0"/>
          </a:p>
        </p:txBody>
      </p:sp>
      <p:sp>
        <p:nvSpPr>
          <p:cNvPr id="151555" name="Content Placeholder 2"/>
          <p:cNvSpPr>
            <a:spLocks noGrp="1"/>
          </p:cNvSpPr>
          <p:nvPr>
            <p:ph idx="1"/>
          </p:nvPr>
        </p:nvSpPr>
        <p:spPr/>
        <p:txBody>
          <a:bodyPr/>
          <a:lstStyle/>
          <a:p>
            <a:r>
              <a:rPr lang="en-029" smtClean="0"/>
              <a:t>By the dawn of the 20</a:t>
            </a:r>
            <a:r>
              <a:rPr lang="en-029" baseline="30000" smtClean="0"/>
              <a:t>th</a:t>
            </a:r>
            <a:r>
              <a:rPr lang="en-029" smtClean="0"/>
              <a:t> Century Caribbean people were beginning to understand what freedom meant were beginning to challenge the very basis of colonialism, particularly in the aftermath of two World Wars.</a:t>
            </a:r>
          </a:p>
          <a:p>
            <a:r>
              <a:rPr lang="en-029" smtClean="0"/>
              <a:t>This happened in two major ways through </a:t>
            </a:r>
            <a:r>
              <a:rPr lang="en-029" b="1" smtClean="0"/>
              <a:t>Economic Enfranchisement </a:t>
            </a:r>
            <a:r>
              <a:rPr lang="en-029" smtClean="0"/>
              <a:t>&amp;</a:t>
            </a:r>
            <a:r>
              <a:rPr lang="en-029" b="1" smtClean="0"/>
              <a:t> Political Enfranchisement</a:t>
            </a:r>
            <a:endParaRPr lang="en-029" smtClean="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en-029" smtClean="0"/>
              <a:t>Economic Enfranchisement</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The Condition whereby a country or nation achieves the right to determine how it will develop its systems of production.</a:t>
            </a:r>
          </a:p>
          <a:p>
            <a:pPr fontAlgn="auto">
              <a:spcAft>
                <a:spcPts val="0"/>
              </a:spcAft>
              <a:defRPr/>
            </a:pPr>
            <a:r>
              <a:rPr lang="en-029" dirty="0" smtClean="0"/>
              <a:t>Despite the European control of the Caribbean economy here was resistance from people who wanted to develop their own means of making a living.</a:t>
            </a:r>
          </a:p>
          <a:p>
            <a:pPr fontAlgn="auto">
              <a:spcAft>
                <a:spcPts val="0"/>
              </a:spcAft>
              <a:defRPr/>
            </a:pPr>
            <a:r>
              <a:rPr lang="en-029" dirty="0" smtClean="0"/>
              <a:t>Plantation economies were typically based on large quantities of cheap unskilled labour based on monoculture. Almost all of the harvest was to be manufactured in Europe.</a:t>
            </a:r>
          </a:p>
          <a:p>
            <a:pPr fontAlgn="auto">
              <a:spcAft>
                <a:spcPts val="0"/>
              </a:spcAft>
              <a:defRPr/>
            </a:pPr>
            <a:r>
              <a:rPr lang="en-029" dirty="0" smtClean="0"/>
              <a:t>Food produce was haphazard and it was normally left to the ex-slaves to grow their own vegetables and fruits for domestic sale </a:t>
            </a:r>
          </a:p>
          <a:p>
            <a:pPr fontAlgn="auto">
              <a:spcAft>
                <a:spcPts val="0"/>
              </a:spcAft>
              <a:defRPr/>
            </a:pPr>
            <a:endParaRPr lang="en-029"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029" smtClean="0"/>
              <a:t>The Social</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The totality of explanations describing how people interact and makes meanings of their experiences include</a:t>
            </a:r>
          </a:p>
          <a:p>
            <a:pPr lvl="1" fontAlgn="auto">
              <a:spcAft>
                <a:spcPts val="0"/>
              </a:spcAft>
              <a:defRPr/>
            </a:pPr>
            <a:r>
              <a:rPr lang="en-029" dirty="0" smtClean="0"/>
              <a:t>The variety of explanations people have for the same thing</a:t>
            </a:r>
          </a:p>
          <a:p>
            <a:pPr lvl="1" fontAlgn="auto">
              <a:spcAft>
                <a:spcPts val="0"/>
              </a:spcAft>
              <a:defRPr/>
            </a:pPr>
            <a:r>
              <a:rPr lang="en-029" dirty="0" smtClean="0"/>
              <a:t>The tendency to prefer order and precision and to feel safer when definitions are used.</a:t>
            </a:r>
          </a:p>
          <a:p>
            <a:pPr marL="457200" lvl="1" indent="0" fontAlgn="auto">
              <a:spcAft>
                <a:spcPts val="0"/>
              </a:spcAft>
              <a:buFont typeface="Arial" pitchFamily="34" charset="0"/>
              <a:buNone/>
              <a:defRPr/>
            </a:pPr>
            <a:r>
              <a:rPr lang="en-029" dirty="0" smtClean="0"/>
              <a:t>Understanding the social allows us to grasp the fact that the there is no one meaning for the concepts of society and culture.</a:t>
            </a:r>
            <a:endParaRPr lang="en-029"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en-029" smtClean="0"/>
              <a:t>Economic Enfranchisement</a:t>
            </a:r>
          </a:p>
        </p:txBody>
      </p:sp>
      <p:sp>
        <p:nvSpPr>
          <p:cNvPr id="3" name="Content Placeholder 2"/>
          <p:cNvSpPr>
            <a:spLocks noGrp="1"/>
          </p:cNvSpPr>
          <p:nvPr>
            <p:ph idx="1"/>
          </p:nvPr>
        </p:nvSpPr>
        <p:spPr>
          <a:xfrm>
            <a:off x="457200" y="1524000"/>
            <a:ext cx="8229600" cy="4953000"/>
          </a:xfrm>
        </p:spPr>
        <p:txBody>
          <a:bodyPr rtlCol="0">
            <a:normAutofit fontScale="85000" lnSpcReduction="20000"/>
          </a:bodyPr>
          <a:lstStyle/>
          <a:p>
            <a:pPr fontAlgn="auto">
              <a:spcAft>
                <a:spcPts val="0"/>
              </a:spcAft>
              <a:defRPr/>
            </a:pPr>
            <a:r>
              <a:rPr lang="en-029" dirty="0" smtClean="0"/>
              <a:t>The downturn of sugar revenue in the 19</a:t>
            </a:r>
            <a:r>
              <a:rPr lang="en-029" baseline="30000" dirty="0" smtClean="0"/>
              <a:t>th</a:t>
            </a:r>
            <a:r>
              <a:rPr lang="en-029" dirty="0" smtClean="0"/>
              <a:t> century indicated that plantation economies would decline.</a:t>
            </a:r>
          </a:p>
          <a:p>
            <a:pPr fontAlgn="auto">
              <a:spcAft>
                <a:spcPts val="0"/>
              </a:spcAft>
              <a:defRPr/>
            </a:pPr>
            <a:r>
              <a:rPr lang="en-029" dirty="0" smtClean="0"/>
              <a:t>Small and peasant farmers as result began to produce new crops as a result to diversify the markets for export.</a:t>
            </a:r>
          </a:p>
          <a:p>
            <a:pPr fontAlgn="auto">
              <a:spcAft>
                <a:spcPts val="0"/>
              </a:spcAft>
              <a:defRPr/>
            </a:pPr>
            <a:r>
              <a:rPr lang="en-029" dirty="0" smtClean="0"/>
              <a:t>Cocoa, bananas, coffee, ginger, cotton, coconuts and arrowroot were grown by peasant farmers on smallholdings. Animals were also reared.</a:t>
            </a:r>
          </a:p>
          <a:p>
            <a:pPr fontAlgn="auto">
              <a:spcAft>
                <a:spcPts val="0"/>
              </a:spcAft>
              <a:defRPr/>
            </a:pPr>
            <a:r>
              <a:rPr lang="en-029" dirty="0" smtClean="0"/>
              <a:t>This strategy of economic diversification attempted to make small farmers more independent of the planter and the small wages offered on the plantation and introduced them to self organization for the export market and develop new trade sophistication for the wider world</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a:xfrm>
            <a:off x="457200" y="152400"/>
            <a:ext cx="8229600" cy="1143000"/>
          </a:xfrm>
        </p:spPr>
        <p:txBody>
          <a:bodyPr/>
          <a:lstStyle/>
          <a:p>
            <a:r>
              <a:rPr lang="en-029" smtClean="0"/>
              <a:t>Economic Enfranchisement</a:t>
            </a:r>
          </a:p>
        </p:txBody>
      </p:sp>
      <p:sp>
        <p:nvSpPr>
          <p:cNvPr id="3" name="Content Placeholder 2"/>
          <p:cNvSpPr>
            <a:spLocks noGrp="1"/>
          </p:cNvSpPr>
          <p:nvPr>
            <p:ph idx="1"/>
          </p:nvPr>
        </p:nvSpPr>
        <p:spPr>
          <a:xfrm>
            <a:off x="381000" y="1295400"/>
            <a:ext cx="8229600" cy="4724400"/>
          </a:xfrm>
        </p:spPr>
        <p:txBody>
          <a:bodyPr rtlCol="0">
            <a:normAutofit fontScale="77500" lnSpcReduction="20000"/>
          </a:bodyPr>
          <a:lstStyle/>
          <a:p>
            <a:pPr fontAlgn="auto">
              <a:spcAft>
                <a:spcPts val="0"/>
              </a:spcAft>
              <a:defRPr/>
            </a:pPr>
            <a:r>
              <a:rPr lang="en-029" sz="3300" dirty="0" smtClean="0"/>
              <a:t>They received little economic support from colonial who would prefer a subservient peasantry.</a:t>
            </a:r>
          </a:p>
          <a:p>
            <a:pPr fontAlgn="auto">
              <a:spcAft>
                <a:spcPts val="0"/>
              </a:spcAft>
              <a:defRPr/>
            </a:pPr>
            <a:r>
              <a:rPr lang="en-029" sz="3300" dirty="0" smtClean="0"/>
              <a:t>They were often the source of discriminatory practices from the planters often refusing to sell them land and often sabotaged them in the process. However they also banded together to buy out plantations for impoverished planters. Baptist missionaries sometimes helped in these purchases forming in cases free villages. Others with little alternatives just squatted on crown lands for example Trinidad and Guyana</a:t>
            </a:r>
            <a:endParaRPr lang="en-029" dirty="0"/>
          </a:p>
          <a:p>
            <a:pPr fontAlgn="auto">
              <a:spcAft>
                <a:spcPts val="0"/>
              </a:spcAft>
              <a:defRPr/>
            </a:pPr>
            <a:r>
              <a:rPr lang="en-029" sz="3300" dirty="0" smtClean="0"/>
              <a:t>It must be remembered that effort to establish an economic basis for independence was done in colonial rule; it would have been more successful if the planters weren’t so obstructionist.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en-029" smtClean="0"/>
              <a:t>Political Enfranchisement</a:t>
            </a:r>
          </a:p>
        </p:txBody>
      </p:sp>
      <p:sp>
        <p:nvSpPr>
          <p:cNvPr id="155651" name="Content Placeholder 2"/>
          <p:cNvSpPr>
            <a:spLocks noGrp="1"/>
          </p:cNvSpPr>
          <p:nvPr>
            <p:ph idx="1"/>
          </p:nvPr>
        </p:nvSpPr>
        <p:spPr/>
        <p:txBody>
          <a:bodyPr/>
          <a:lstStyle/>
          <a:p>
            <a:r>
              <a:rPr lang="en-029" smtClean="0"/>
              <a:t>This refers to the right of a people or nation to determine their own affairs. The Caribbean colonies were under the control of European powers. </a:t>
            </a:r>
          </a:p>
          <a:p>
            <a:r>
              <a:rPr lang="en-029" smtClean="0"/>
              <a:t>However after emancipation it was only inevitable that Caribbean people would develop the ability to challenge this rule.</a:t>
            </a:r>
          </a:p>
          <a:p>
            <a:endParaRPr lang="en-029" smtClean="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p:nvPr>
        </p:nvSpPr>
        <p:spPr>
          <a:xfrm>
            <a:off x="457200" y="0"/>
            <a:ext cx="8229600" cy="1143000"/>
          </a:xfrm>
        </p:spPr>
        <p:txBody>
          <a:bodyPr/>
          <a:lstStyle/>
          <a:p>
            <a:r>
              <a:rPr lang="en-029" smtClean="0"/>
              <a:t>Political Enfranchisement</a:t>
            </a:r>
          </a:p>
        </p:txBody>
      </p:sp>
      <p:sp>
        <p:nvSpPr>
          <p:cNvPr id="3" name="Content Placeholder 2"/>
          <p:cNvSpPr>
            <a:spLocks noGrp="1"/>
          </p:cNvSpPr>
          <p:nvPr>
            <p:ph idx="1"/>
          </p:nvPr>
        </p:nvSpPr>
        <p:spPr>
          <a:xfrm>
            <a:off x="457200" y="838200"/>
            <a:ext cx="8229600" cy="5791200"/>
          </a:xfrm>
        </p:spPr>
        <p:txBody>
          <a:bodyPr rtlCol="0">
            <a:normAutofit fontScale="70000" lnSpcReduction="20000"/>
          </a:bodyPr>
          <a:lstStyle/>
          <a:p>
            <a:pPr fontAlgn="auto">
              <a:spcAft>
                <a:spcPts val="0"/>
              </a:spcAft>
              <a:defRPr/>
            </a:pPr>
            <a:r>
              <a:rPr lang="en-029" dirty="0" smtClean="0"/>
              <a:t>The many migrations of Caribbean people inclusive the Panama Canal, South America and the Dutch Antilles the modern sugar plantations of Cuba, Puerto Rico and Santo Domingo and other migrations into Europe due to the World Wars helped to develop a consciousness of political and economic conditions in these countries and exposed workers and soldiers to new and different ideas.</a:t>
            </a:r>
          </a:p>
          <a:p>
            <a:pPr fontAlgn="auto">
              <a:spcAft>
                <a:spcPts val="0"/>
              </a:spcAft>
              <a:defRPr/>
            </a:pPr>
            <a:r>
              <a:rPr lang="en-029" dirty="0" smtClean="0"/>
              <a:t>These individuals were unwilling to resume to lowly status in the social hierarchy due to exposure to different political ideologies.</a:t>
            </a:r>
          </a:p>
          <a:p>
            <a:pPr fontAlgn="auto">
              <a:spcAft>
                <a:spcPts val="0"/>
              </a:spcAft>
              <a:defRPr/>
            </a:pPr>
            <a:r>
              <a:rPr lang="en-029" dirty="0" smtClean="0"/>
              <a:t>Moreover due to Marcus Garvey black nationalist sentiment began to spread enabling resistance.</a:t>
            </a:r>
          </a:p>
          <a:p>
            <a:pPr fontAlgn="auto">
              <a:spcAft>
                <a:spcPts val="0"/>
              </a:spcAft>
              <a:defRPr/>
            </a:pPr>
            <a:r>
              <a:rPr lang="en-029" dirty="0" smtClean="0"/>
              <a:t>In the 1930’s economic conditions had deteriorated to such levels that the region was wracked by labour riots, strikes and social unrest. </a:t>
            </a:r>
          </a:p>
          <a:p>
            <a:pPr fontAlgn="auto">
              <a:spcAft>
                <a:spcPts val="0"/>
              </a:spcAft>
              <a:defRPr/>
            </a:pPr>
            <a:r>
              <a:rPr lang="en-029" dirty="0" smtClean="0"/>
              <a:t>This period saw the rise of labour leaders who eventually rose as political leaders, including </a:t>
            </a:r>
            <a:r>
              <a:rPr lang="en-029" b="1" dirty="0" smtClean="0"/>
              <a:t>Uriah ‘Buzz’ Butler, Adrian Cola Rienzi </a:t>
            </a:r>
            <a:r>
              <a:rPr lang="en-029" dirty="0" smtClean="0"/>
              <a:t>&amp;</a:t>
            </a:r>
            <a:r>
              <a:rPr lang="en-029" b="1" dirty="0" smtClean="0"/>
              <a:t> Captain A. A. Cipriani</a:t>
            </a:r>
            <a:r>
              <a:rPr lang="en-029" b="1" dirty="0"/>
              <a:t> </a:t>
            </a:r>
            <a:r>
              <a:rPr lang="en-029" dirty="0" smtClean="0"/>
              <a:t>of T&amp;T, </a:t>
            </a:r>
            <a:r>
              <a:rPr lang="en-029" b="1" dirty="0" smtClean="0"/>
              <a:t>Alexander Bustamante </a:t>
            </a:r>
            <a:r>
              <a:rPr lang="en-029" dirty="0" smtClean="0"/>
              <a:t>and </a:t>
            </a:r>
            <a:r>
              <a:rPr lang="en-029" b="1" dirty="0" smtClean="0"/>
              <a:t>Norman Manley </a:t>
            </a:r>
            <a:r>
              <a:rPr lang="en-029" dirty="0" smtClean="0"/>
              <a:t>of Jamaica, </a:t>
            </a:r>
            <a:r>
              <a:rPr lang="en-029" b="1" dirty="0" smtClean="0"/>
              <a:t>Grantley Adams </a:t>
            </a:r>
            <a:r>
              <a:rPr lang="en-029" dirty="0" smtClean="0"/>
              <a:t>of Barbados and </a:t>
            </a:r>
            <a:r>
              <a:rPr lang="en-029" b="1" dirty="0" smtClean="0"/>
              <a:t>Nathaniel Crichlow </a:t>
            </a:r>
            <a:r>
              <a:rPr lang="en-029" dirty="0" smtClean="0"/>
              <a:t>of Guyana all of whom developed Trade Union movements in the Caribbean.</a:t>
            </a:r>
            <a:endParaRPr lang="en-029"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r>
              <a:rPr lang="en-029" smtClean="0"/>
              <a:t>Political Enfranchisement</a:t>
            </a:r>
          </a:p>
        </p:txBody>
      </p:sp>
      <p:sp>
        <p:nvSpPr>
          <p:cNvPr id="3" name="Content Placeholder 2"/>
          <p:cNvSpPr>
            <a:spLocks noGrp="1"/>
          </p:cNvSpPr>
          <p:nvPr>
            <p:ph idx="1"/>
          </p:nvPr>
        </p:nvSpPr>
        <p:spPr>
          <a:xfrm>
            <a:off x="457200" y="1600200"/>
            <a:ext cx="8229600" cy="4876800"/>
          </a:xfrm>
        </p:spPr>
        <p:txBody>
          <a:bodyPr rtlCol="0">
            <a:normAutofit fontScale="77500" lnSpcReduction="20000"/>
          </a:bodyPr>
          <a:lstStyle/>
          <a:p>
            <a:pPr fontAlgn="auto">
              <a:spcAft>
                <a:spcPts val="0"/>
              </a:spcAft>
              <a:defRPr/>
            </a:pPr>
            <a:r>
              <a:rPr lang="en-029" dirty="0" smtClean="0"/>
              <a:t>While creole whites were involved initially it quickly developed into a working class struggle dedicated to improve the social conditions of the poor.</a:t>
            </a:r>
          </a:p>
          <a:p>
            <a:pPr fontAlgn="auto">
              <a:spcAft>
                <a:spcPts val="0"/>
              </a:spcAft>
              <a:defRPr/>
            </a:pPr>
            <a:r>
              <a:rPr lang="en-029" dirty="0" smtClean="0"/>
              <a:t>The trade labour unions naturally became the birthplaces of Caribbean party politics</a:t>
            </a:r>
          </a:p>
          <a:p>
            <a:pPr fontAlgn="auto">
              <a:spcAft>
                <a:spcPts val="0"/>
              </a:spcAft>
              <a:defRPr/>
            </a:pPr>
            <a:r>
              <a:rPr lang="en-029" dirty="0" smtClean="0"/>
              <a:t>To Union leaders it was clear the interests of labour had to be represented in the government so that laws can be passed to protect  their activities as well as workers rights.</a:t>
            </a:r>
          </a:p>
          <a:p>
            <a:pPr fontAlgn="auto">
              <a:spcAft>
                <a:spcPts val="0"/>
              </a:spcAft>
              <a:defRPr/>
            </a:pPr>
            <a:r>
              <a:rPr lang="en-029" dirty="0" smtClean="0"/>
              <a:t>Eventually Trade leaders began to comprise the legislature instead of the planter classes forming a lobby for self government and eventually independence.</a:t>
            </a:r>
          </a:p>
          <a:p>
            <a:pPr fontAlgn="auto">
              <a:spcAft>
                <a:spcPts val="0"/>
              </a:spcAft>
              <a:defRPr/>
            </a:pPr>
            <a:r>
              <a:rPr lang="en-029" dirty="0" smtClean="0"/>
              <a:t>Once Indian and African Caribbean individuals got elected to office the writing was on the wall for Colonialism in the region.</a:t>
            </a:r>
            <a:endParaRPr lang="en-029"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029" dirty="0" smtClean="0"/>
              <a:t>Developing geographic awareness</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p:txBody>
          <a:bodyPr/>
          <a:lstStyle/>
          <a:p>
            <a:r>
              <a:rPr lang="en-029" smtClean="0"/>
              <a:t>Expected Learning Outcomes</a:t>
            </a:r>
          </a:p>
        </p:txBody>
      </p:sp>
      <p:sp>
        <p:nvSpPr>
          <p:cNvPr id="3" name="Content Placeholder 2"/>
          <p:cNvSpPr>
            <a:spLocks noGrp="1"/>
          </p:cNvSpPr>
          <p:nvPr>
            <p:ph idx="1"/>
          </p:nvPr>
        </p:nvSpPr>
        <p:spPr>
          <a:xfrm>
            <a:off x="457200" y="1371600"/>
            <a:ext cx="8229600" cy="4754563"/>
          </a:xfrm>
        </p:spPr>
        <p:txBody>
          <a:bodyPr rtlCol="0">
            <a:normAutofit fontScale="77500" lnSpcReduction="20000"/>
          </a:bodyPr>
          <a:lstStyle/>
          <a:p>
            <a:pPr marL="514350" indent="-514350" fontAlgn="auto">
              <a:spcAft>
                <a:spcPts val="0"/>
              </a:spcAft>
              <a:buFont typeface="+mj-lt"/>
              <a:buAutoNum type="arabicPeriod"/>
              <a:defRPr/>
            </a:pPr>
            <a:r>
              <a:rPr lang="en-029" dirty="0" smtClean="0"/>
              <a:t>Evaluate various perspectives on the relationship between Caribbean peoples and their environment</a:t>
            </a:r>
          </a:p>
          <a:p>
            <a:pPr marL="514350" indent="-514350" fontAlgn="auto">
              <a:spcAft>
                <a:spcPts val="0"/>
              </a:spcAft>
              <a:buFont typeface="+mj-lt"/>
              <a:buAutoNum type="arabicPeriod"/>
              <a:defRPr/>
            </a:pPr>
            <a:r>
              <a:rPr lang="en-029" dirty="0" smtClean="0"/>
              <a:t>Show how human activity determines whether and environmental hazard becomes a natural disaster</a:t>
            </a:r>
          </a:p>
          <a:p>
            <a:pPr marL="514350" indent="-514350" fontAlgn="auto">
              <a:spcAft>
                <a:spcPts val="0"/>
              </a:spcAft>
              <a:buFont typeface="+mj-lt"/>
              <a:buAutoNum type="arabicPeriod"/>
              <a:defRPr/>
            </a:pPr>
            <a:r>
              <a:rPr lang="en-029" dirty="0" smtClean="0"/>
              <a:t>Discuss soil erosion, drought and the destruction of coral reefs as examples of environmental degradation</a:t>
            </a:r>
          </a:p>
          <a:p>
            <a:pPr marL="514350" indent="-514350" fontAlgn="auto">
              <a:spcAft>
                <a:spcPts val="0"/>
              </a:spcAft>
              <a:buFont typeface="+mj-lt"/>
              <a:buAutoNum type="arabicPeriod"/>
              <a:defRPr/>
            </a:pPr>
            <a:r>
              <a:rPr lang="en-029" dirty="0" smtClean="0"/>
              <a:t>Describe the nature, occurrence, and the social and economic consequences of hurricanes, earthquakes and volcanic eruptions</a:t>
            </a:r>
          </a:p>
          <a:p>
            <a:pPr marL="514350" indent="-514350" fontAlgn="auto">
              <a:spcAft>
                <a:spcPts val="0"/>
              </a:spcAft>
              <a:buFont typeface="+mj-lt"/>
              <a:buAutoNum type="arabicPeriod"/>
              <a:defRPr/>
            </a:pPr>
            <a:r>
              <a:rPr lang="en-029" dirty="0" smtClean="0"/>
              <a:t>Explain the theory of plate tectonics with reference to the Caribbean</a:t>
            </a:r>
          </a:p>
          <a:p>
            <a:pPr marL="514350" indent="-514350" fontAlgn="auto">
              <a:spcAft>
                <a:spcPts val="0"/>
              </a:spcAft>
              <a:buFont typeface="+mj-lt"/>
              <a:buAutoNum type="arabicPeriod"/>
              <a:defRPr/>
            </a:pPr>
            <a:r>
              <a:rPr lang="en-029" dirty="0" smtClean="0"/>
              <a:t>Suggest mitigation strategies to control or reduce the adverse effects of environmental disasters on Caribbean society and culture </a:t>
            </a:r>
            <a:endParaRPr lang="en-029"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Geographical Perspectives on Environment, Society and Culture</a:t>
            </a:r>
            <a:endParaRPr lang="en-029" dirty="0"/>
          </a:p>
        </p:txBody>
      </p:sp>
      <p:sp>
        <p:nvSpPr>
          <p:cNvPr id="3" name="Content Placeholder 2"/>
          <p:cNvSpPr>
            <a:spLocks noGrp="1"/>
          </p:cNvSpPr>
          <p:nvPr>
            <p:ph idx="1"/>
          </p:nvPr>
        </p:nvSpPr>
        <p:spPr>
          <a:xfrm>
            <a:off x="457200" y="1676400"/>
            <a:ext cx="8229600" cy="4754563"/>
          </a:xfrm>
        </p:spPr>
        <p:txBody>
          <a:bodyPr rtlCol="0">
            <a:normAutofit fontScale="85000" lnSpcReduction="20000"/>
          </a:bodyPr>
          <a:lstStyle/>
          <a:p>
            <a:pPr fontAlgn="auto">
              <a:spcAft>
                <a:spcPts val="0"/>
              </a:spcAft>
              <a:defRPr/>
            </a:pPr>
            <a:r>
              <a:rPr lang="en-029" dirty="0" smtClean="0"/>
              <a:t>Traditional physical geography has for a long time asserted the dominant role the landscape plays in influencing society and culture. While human and social geography stresses the importance humans have to shape the landscape through breakthroughs.</a:t>
            </a:r>
          </a:p>
          <a:p>
            <a:pPr fontAlgn="auto">
              <a:spcAft>
                <a:spcPts val="0"/>
              </a:spcAft>
              <a:defRPr/>
            </a:pPr>
            <a:r>
              <a:rPr lang="en-029" dirty="0" smtClean="0"/>
              <a:t>Recently however the new postmodern perspective asserts that ‘people’ is not a simple term to just define</a:t>
            </a:r>
          </a:p>
          <a:p>
            <a:pPr fontAlgn="auto">
              <a:spcAft>
                <a:spcPts val="0"/>
              </a:spcAft>
              <a:defRPr/>
            </a:pPr>
            <a:r>
              <a:rPr lang="en-029" dirty="0" smtClean="0"/>
              <a:t>Aboriginal people often have a perspective of geography which is different from let’s say a urban one.</a:t>
            </a:r>
          </a:p>
          <a:p>
            <a:pPr fontAlgn="auto">
              <a:spcAft>
                <a:spcPts val="0"/>
              </a:spcAft>
              <a:defRPr/>
            </a:pPr>
            <a:r>
              <a:rPr lang="en-029" dirty="0" smtClean="0"/>
              <a:t>The postmodern outlook also emphasises that the environment is not a fixed entity meaning that it changes overtime through its relationship between humans and the space around it</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Caribbean </a:t>
            </a:r>
            <a:r>
              <a:rPr lang="en-029" dirty="0"/>
              <a:t>Perspectives on </a:t>
            </a:r>
            <a:r>
              <a:rPr lang="en-029" dirty="0" smtClean="0"/>
              <a:t>Environment</a:t>
            </a:r>
            <a:endParaRPr lang="en-029" dirty="0"/>
          </a:p>
        </p:txBody>
      </p:sp>
      <p:sp>
        <p:nvSpPr>
          <p:cNvPr id="3" name="Content Placeholder 2"/>
          <p:cNvSpPr>
            <a:spLocks noGrp="1"/>
          </p:cNvSpPr>
          <p:nvPr>
            <p:ph idx="1"/>
          </p:nvPr>
        </p:nvSpPr>
        <p:spPr>
          <a:xfrm>
            <a:off x="457200" y="1600200"/>
            <a:ext cx="8229600" cy="4800600"/>
          </a:xfrm>
        </p:spPr>
        <p:txBody>
          <a:bodyPr rtlCol="0">
            <a:normAutofit fontScale="70000" lnSpcReduction="20000"/>
          </a:bodyPr>
          <a:lstStyle/>
          <a:p>
            <a:pPr fontAlgn="auto">
              <a:spcAft>
                <a:spcPts val="0"/>
              </a:spcAft>
              <a:defRPr/>
            </a:pPr>
            <a:r>
              <a:rPr lang="en-029" dirty="0" smtClean="0"/>
              <a:t>The colonial experience has left us with the perspective that humans should control and dominate the environment.</a:t>
            </a:r>
          </a:p>
          <a:p>
            <a:pPr fontAlgn="auto">
              <a:spcAft>
                <a:spcPts val="0"/>
              </a:spcAft>
              <a:defRPr/>
            </a:pPr>
            <a:r>
              <a:rPr lang="en-029" dirty="0" smtClean="0"/>
              <a:t>Pre-Columbian perspectives differed immensely as it was the belief that the environment was sacred, devoted to worship and should be left virtually untouched.</a:t>
            </a:r>
          </a:p>
          <a:p>
            <a:pPr fontAlgn="auto">
              <a:spcAft>
                <a:spcPts val="0"/>
              </a:spcAft>
              <a:defRPr/>
            </a:pPr>
            <a:r>
              <a:rPr lang="en-029" dirty="0" smtClean="0"/>
              <a:t>With the Europeans came a new perspective – as conquerors with new technological advances they became better at controlling nature to produce tools, medicine and food hence the idea of the environment as something to control became entrenched through colonization.</a:t>
            </a:r>
          </a:p>
          <a:p>
            <a:pPr fontAlgn="auto">
              <a:spcAft>
                <a:spcPts val="0"/>
              </a:spcAft>
              <a:defRPr/>
            </a:pPr>
            <a:r>
              <a:rPr lang="en-029" dirty="0" smtClean="0"/>
              <a:t>Through capitalism plantations, mines and ranches became an organized backdrop for the activities of the wealthy and a source of raw materials.</a:t>
            </a:r>
          </a:p>
          <a:p>
            <a:pPr fontAlgn="auto">
              <a:spcAft>
                <a:spcPts val="0"/>
              </a:spcAft>
              <a:defRPr/>
            </a:pPr>
            <a:r>
              <a:rPr lang="en-029" dirty="0" smtClean="0"/>
              <a:t>Therefore environmental perspectives solely depend on how directly related people are to the importance of the Earth to their existence whether economically or spiritually</a:t>
            </a:r>
            <a:endParaRPr lang="en-029"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p:txBody>
          <a:bodyPr/>
          <a:lstStyle/>
          <a:p>
            <a:r>
              <a:rPr lang="en-029" smtClean="0"/>
              <a:t>Environmental Hazards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Natural events are termed </a:t>
            </a:r>
            <a:r>
              <a:rPr lang="en-029" b="1" i="1" dirty="0" smtClean="0"/>
              <a:t>Environmental Hazards </a:t>
            </a:r>
            <a:r>
              <a:rPr lang="en-029" dirty="0" smtClean="0"/>
              <a:t>when they have the potential to destroy human life and property.</a:t>
            </a:r>
          </a:p>
          <a:p>
            <a:pPr fontAlgn="auto">
              <a:spcAft>
                <a:spcPts val="0"/>
              </a:spcAft>
              <a:defRPr/>
            </a:pPr>
            <a:r>
              <a:rPr lang="en-029" b="1" i="1" dirty="0" smtClean="0"/>
              <a:t>Natural Events </a:t>
            </a:r>
            <a:r>
              <a:rPr lang="en-029" dirty="0" smtClean="0"/>
              <a:t>are when such environmental occurrences occur away from human habitation.</a:t>
            </a:r>
          </a:p>
          <a:p>
            <a:pPr fontAlgn="auto">
              <a:spcAft>
                <a:spcPts val="0"/>
              </a:spcAft>
              <a:defRPr/>
            </a:pPr>
            <a:r>
              <a:rPr lang="en-029" dirty="0" smtClean="0"/>
              <a:t>Only when people and their property is harmed we label them as </a:t>
            </a:r>
            <a:r>
              <a:rPr lang="en-029" b="1" dirty="0" smtClean="0"/>
              <a:t>environmental disasters</a:t>
            </a:r>
          </a:p>
          <a:p>
            <a:pPr fontAlgn="auto">
              <a:spcAft>
                <a:spcPts val="0"/>
              </a:spcAft>
              <a:defRPr/>
            </a:pPr>
            <a:endParaRPr lang="en-029"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029" smtClean="0"/>
              <a:t>Concepts of ‘Society’ and ‘Culture’</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Concepts of society and culture have often been cast as definitions with a precise meanings, which is for the most part false</a:t>
            </a:r>
          </a:p>
          <a:p>
            <a:pPr lvl="1" fontAlgn="auto">
              <a:spcAft>
                <a:spcPts val="0"/>
              </a:spcAft>
              <a:defRPr/>
            </a:pPr>
            <a:r>
              <a:rPr lang="en-029" dirty="0" smtClean="0"/>
              <a:t>Society: a collection of people living in the same area over time</a:t>
            </a:r>
          </a:p>
          <a:p>
            <a:pPr lvl="1" fontAlgn="auto">
              <a:spcAft>
                <a:spcPts val="0"/>
              </a:spcAft>
              <a:defRPr/>
            </a:pPr>
            <a:r>
              <a:rPr lang="en-029" dirty="0" smtClean="0"/>
              <a:t>Culture: the ways of life of a people</a:t>
            </a:r>
          </a:p>
          <a:p>
            <a:pPr marL="457200" lvl="1" indent="0" fontAlgn="auto">
              <a:spcAft>
                <a:spcPts val="0"/>
              </a:spcAft>
              <a:buFont typeface="Arial" pitchFamily="34" charset="0"/>
              <a:buNone/>
              <a:defRPr/>
            </a:pPr>
            <a:r>
              <a:rPr lang="en-029" dirty="0" smtClean="0"/>
              <a:t>These definitions only become acceptable when one understands that they are not comprehensive because the leave out much of what they attempt to describe.</a:t>
            </a:r>
          </a:p>
          <a:p>
            <a:pPr lvl="1" fontAlgn="auto">
              <a:spcAft>
                <a:spcPts val="0"/>
              </a:spcAft>
              <a:defRPr/>
            </a:pPr>
            <a:endParaRPr lang="en-029" dirty="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p:cNvSpPr>
            <a:spLocks noGrp="1"/>
          </p:cNvSpPr>
          <p:nvPr>
            <p:ph type="title"/>
          </p:nvPr>
        </p:nvSpPr>
        <p:spPr/>
        <p:txBody>
          <a:bodyPr/>
          <a:lstStyle/>
          <a:p>
            <a:r>
              <a:rPr lang="en-029" smtClean="0"/>
              <a:t>Environmental Degradation</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This is defined as the general way of </a:t>
            </a:r>
            <a:r>
              <a:rPr lang="en-029" i="1" dirty="0" smtClean="0"/>
              <a:t>describing loss of some degree of quality in the land, air or waters around us.</a:t>
            </a:r>
            <a:r>
              <a:rPr lang="en-029" dirty="0" smtClean="0"/>
              <a:t> For instance infertile soil or polluted rivers.</a:t>
            </a:r>
          </a:p>
          <a:p>
            <a:pPr fontAlgn="auto">
              <a:spcAft>
                <a:spcPts val="0"/>
              </a:spcAft>
              <a:defRPr/>
            </a:pPr>
            <a:r>
              <a:rPr lang="en-029" b="1" dirty="0" smtClean="0"/>
              <a:t>Pollution </a:t>
            </a:r>
            <a:r>
              <a:rPr lang="en-029" dirty="0" smtClean="0"/>
              <a:t>is a more specific term referring to the ways in which </a:t>
            </a:r>
            <a:r>
              <a:rPr lang="en-029" i="1" dirty="0" smtClean="0"/>
              <a:t>human beings </a:t>
            </a:r>
            <a:r>
              <a:rPr lang="en-029" dirty="0" smtClean="0"/>
              <a:t>have caused the </a:t>
            </a:r>
            <a:r>
              <a:rPr lang="en-029" i="1" dirty="0" smtClean="0"/>
              <a:t>contamination of the environment </a:t>
            </a:r>
            <a:r>
              <a:rPr lang="en-029" dirty="0" smtClean="0"/>
              <a:t>through adding pollutants that harm </a:t>
            </a:r>
            <a:r>
              <a:rPr lang="en-029" i="1" dirty="0" smtClean="0"/>
              <a:t>human, plant and animal life</a:t>
            </a:r>
            <a:r>
              <a:rPr lang="en-029" dirty="0" smtClean="0"/>
              <a:t>.</a:t>
            </a:r>
            <a:endParaRPr lang="en-029"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Natural processes of Environmental Change</a:t>
            </a:r>
            <a:endParaRPr lang="en-029" dirty="0"/>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The environment constantly changes especially through natural events.</a:t>
            </a:r>
          </a:p>
          <a:p>
            <a:pPr fontAlgn="auto">
              <a:spcAft>
                <a:spcPts val="0"/>
              </a:spcAft>
              <a:defRPr/>
            </a:pPr>
            <a:r>
              <a:rPr lang="en-029" dirty="0" smtClean="0"/>
              <a:t>These changes are cyclical for example the theory of </a:t>
            </a:r>
            <a:r>
              <a:rPr lang="en-029" b="1" dirty="0" smtClean="0"/>
              <a:t>plate tectonics </a:t>
            </a:r>
            <a:r>
              <a:rPr lang="en-029" dirty="0" smtClean="0"/>
              <a:t>states that continents have been moving for millions of years causing volcanic activity and earthquakes.</a:t>
            </a:r>
          </a:p>
          <a:p>
            <a:pPr fontAlgn="auto">
              <a:spcAft>
                <a:spcPts val="0"/>
              </a:spcAft>
              <a:defRPr/>
            </a:pPr>
            <a:r>
              <a:rPr lang="en-029" dirty="0" smtClean="0"/>
              <a:t>Hurricanes also continue to wreak havoc on </a:t>
            </a:r>
            <a:r>
              <a:rPr lang="en-029" smtClean="0"/>
              <a:t>the landscape</a:t>
            </a:r>
            <a:endParaRPr lang="en-029"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fontAlgn="auto">
              <a:spcAft>
                <a:spcPts val="0"/>
              </a:spcAft>
              <a:defRPr/>
            </a:pPr>
            <a:r>
              <a:rPr lang="en-029" dirty="0" smtClean="0"/>
              <a:t>Environmental Disasters: Soil Erosion</a:t>
            </a:r>
            <a:endParaRPr lang="en-029" dirty="0"/>
          </a:p>
        </p:txBody>
      </p:sp>
      <p:sp>
        <p:nvSpPr>
          <p:cNvPr id="3" name="Content Placeholder 2"/>
          <p:cNvSpPr>
            <a:spLocks noGrp="1"/>
          </p:cNvSpPr>
          <p:nvPr>
            <p:ph idx="1"/>
          </p:nvPr>
        </p:nvSpPr>
        <p:spPr>
          <a:xfrm>
            <a:off x="457200" y="990600"/>
            <a:ext cx="8229600" cy="5334000"/>
          </a:xfrm>
        </p:spPr>
        <p:txBody>
          <a:bodyPr rtlCol="0">
            <a:normAutofit fontScale="92500" lnSpcReduction="20000"/>
          </a:bodyPr>
          <a:lstStyle/>
          <a:p>
            <a:pPr fontAlgn="auto">
              <a:spcAft>
                <a:spcPts val="0"/>
              </a:spcAft>
              <a:defRPr/>
            </a:pPr>
            <a:r>
              <a:rPr lang="en-029" b="1" dirty="0" smtClean="0"/>
              <a:t>Soil </a:t>
            </a:r>
            <a:r>
              <a:rPr lang="en-029" dirty="0" smtClean="0"/>
              <a:t>is formed by the breakdown of rocks over hundreds of years. </a:t>
            </a:r>
          </a:p>
          <a:p>
            <a:pPr fontAlgn="auto">
              <a:spcAft>
                <a:spcPts val="0"/>
              </a:spcAft>
              <a:defRPr/>
            </a:pPr>
            <a:r>
              <a:rPr lang="en-029" dirty="0" smtClean="0"/>
              <a:t>The rocks decompose into their inorganic materials which combine with vegetation, water, air and humus to form soil.</a:t>
            </a:r>
          </a:p>
          <a:p>
            <a:pPr fontAlgn="auto">
              <a:spcAft>
                <a:spcPts val="0"/>
              </a:spcAft>
              <a:defRPr/>
            </a:pPr>
            <a:r>
              <a:rPr lang="en-029" b="1" dirty="0" smtClean="0"/>
              <a:t>Soil Erosion </a:t>
            </a:r>
            <a:r>
              <a:rPr lang="en-029" dirty="0" smtClean="0"/>
              <a:t>is defined as the removal of soil by wind, water or moving ice.</a:t>
            </a:r>
          </a:p>
          <a:p>
            <a:pPr fontAlgn="auto">
              <a:spcAft>
                <a:spcPts val="0"/>
              </a:spcAft>
              <a:defRPr/>
            </a:pPr>
            <a:r>
              <a:rPr lang="en-029" dirty="0" smtClean="0"/>
              <a:t>It is a natural process but human activity has served to accelerate this process.</a:t>
            </a:r>
          </a:p>
          <a:p>
            <a:pPr fontAlgn="auto">
              <a:spcAft>
                <a:spcPts val="0"/>
              </a:spcAft>
              <a:defRPr/>
            </a:pPr>
            <a:r>
              <a:rPr lang="en-029" dirty="0" smtClean="0"/>
              <a:t>It is a </a:t>
            </a:r>
            <a:r>
              <a:rPr lang="en-029" b="1" dirty="0" smtClean="0"/>
              <a:t>creeping hazard </a:t>
            </a:r>
            <a:r>
              <a:rPr lang="en-029" dirty="0" smtClean="0"/>
              <a:t>meaning that its occurrence is often not dramatic and may go undetected as soil is hardly likely to be reused or recovered. </a:t>
            </a:r>
            <a:endParaRPr lang="en-029" b="1" dirty="0" smtClean="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Social and Cultural Practices which Accelerate soil erosion: Deforestation</a:t>
            </a:r>
            <a:endParaRPr lang="en-029" dirty="0"/>
          </a:p>
        </p:txBody>
      </p:sp>
      <p:sp>
        <p:nvSpPr>
          <p:cNvPr id="3" name="Content Placeholder 2"/>
          <p:cNvSpPr>
            <a:spLocks noGrp="1"/>
          </p:cNvSpPr>
          <p:nvPr>
            <p:ph idx="1"/>
          </p:nvPr>
        </p:nvSpPr>
        <p:spPr>
          <a:xfrm>
            <a:off x="457200" y="1447800"/>
            <a:ext cx="8229600" cy="4876800"/>
          </a:xfrm>
        </p:spPr>
        <p:txBody>
          <a:bodyPr rtlCol="0">
            <a:normAutofit fontScale="85000" lnSpcReduction="20000"/>
          </a:bodyPr>
          <a:lstStyle/>
          <a:p>
            <a:pPr fontAlgn="auto">
              <a:spcAft>
                <a:spcPts val="0"/>
              </a:spcAft>
              <a:defRPr/>
            </a:pPr>
            <a:r>
              <a:rPr lang="en-029" dirty="0" smtClean="0"/>
              <a:t>Since plant roots and vegetation hold soil together and leaves and branches often slow rainfall when plants are removed soil is often left bare and is easily washed or blown away.</a:t>
            </a:r>
          </a:p>
          <a:p>
            <a:pPr fontAlgn="auto">
              <a:spcAft>
                <a:spcPts val="0"/>
              </a:spcAft>
              <a:defRPr/>
            </a:pPr>
            <a:r>
              <a:rPr lang="en-029" dirty="0" smtClean="0"/>
              <a:t>This can happen through:</a:t>
            </a:r>
          </a:p>
          <a:p>
            <a:pPr lvl="2" fontAlgn="auto">
              <a:spcAft>
                <a:spcPts val="0"/>
              </a:spcAft>
              <a:defRPr/>
            </a:pPr>
            <a:r>
              <a:rPr lang="en-029" dirty="0" smtClean="0"/>
              <a:t>Slash and Burn: practice to remove undergrowth which increases fertility because of the ash but leaves the land bare leading to erosion</a:t>
            </a:r>
          </a:p>
          <a:p>
            <a:pPr lvl="2" fontAlgn="auto">
              <a:spcAft>
                <a:spcPts val="0"/>
              </a:spcAft>
              <a:defRPr/>
            </a:pPr>
            <a:r>
              <a:rPr lang="en-029" dirty="0" smtClean="0"/>
              <a:t>Overgrazing: occurs when animal numbers exceed the land’s ‘carrying capacity’; increasing the likelihood that they will remove vegetation leaving soil bare.</a:t>
            </a:r>
          </a:p>
          <a:p>
            <a:pPr lvl="2" fontAlgn="auto">
              <a:spcAft>
                <a:spcPts val="0"/>
              </a:spcAft>
              <a:defRPr/>
            </a:pPr>
            <a:r>
              <a:rPr lang="en-029" dirty="0" smtClean="0"/>
              <a:t>Bulldozing: clearing lands like hillsides for development projects leaves land unprotected with construction is in progress</a:t>
            </a:r>
          </a:p>
          <a:p>
            <a:pPr lvl="2" fontAlgn="auto">
              <a:spcAft>
                <a:spcPts val="0"/>
              </a:spcAft>
              <a:defRPr/>
            </a:pPr>
            <a:r>
              <a:rPr lang="en-029" dirty="0" smtClean="0"/>
              <a:t>The making of charcoal: common practice in places where fuel is expensive wee large expanses of wooded landed is burnt to convert to charcoal.</a:t>
            </a:r>
          </a:p>
          <a:p>
            <a:pPr lvl="1" fontAlgn="auto">
              <a:spcAft>
                <a:spcPts val="0"/>
              </a:spcAft>
              <a:defRPr/>
            </a:pPr>
            <a:endParaRPr lang="en-029" dirty="0"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a:t>Social and Cultural Practices which Accelerate soil erosion: </a:t>
            </a:r>
            <a:r>
              <a:rPr lang="en-029" dirty="0" smtClean="0"/>
              <a:t>Farming</a:t>
            </a:r>
            <a:endParaRPr lang="en-029" dirty="0"/>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Shifting cultivation: where plots are cleared and cultivated for a few years and left fallow while another one is cleared for use. Since this is continuous land loses it fertility and its ability to withstand erosion</a:t>
            </a:r>
          </a:p>
          <a:p>
            <a:pPr fontAlgn="auto">
              <a:spcAft>
                <a:spcPts val="0"/>
              </a:spcAft>
              <a:defRPr/>
            </a:pPr>
            <a:r>
              <a:rPr lang="en-029" dirty="0" smtClean="0"/>
              <a:t>Ploughing up and down hillsides as well as in neat rows helps to create channels which flow from the top of a hill downwards or provides a path for the wind to blow away soil.</a:t>
            </a:r>
          </a:p>
          <a:p>
            <a:pPr fontAlgn="auto">
              <a:spcAft>
                <a:spcPts val="0"/>
              </a:spcAft>
              <a:defRPr/>
            </a:pPr>
            <a:endParaRPr lang="en-029"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p:txBody>
          <a:bodyPr/>
          <a:lstStyle/>
          <a:p>
            <a:r>
              <a:rPr lang="en-029" smtClean="0"/>
              <a:t>Effects of Soil Erosion</a:t>
            </a:r>
          </a:p>
        </p:txBody>
      </p:sp>
      <p:sp>
        <p:nvSpPr>
          <p:cNvPr id="3" name="Content Placeholder 2"/>
          <p:cNvSpPr>
            <a:spLocks noGrp="1"/>
          </p:cNvSpPr>
          <p:nvPr>
            <p:ph idx="1"/>
          </p:nvPr>
        </p:nvSpPr>
        <p:spPr/>
        <p:txBody>
          <a:bodyPr rtlCol="0">
            <a:normAutofit fontScale="85000" lnSpcReduction="10000"/>
          </a:bodyPr>
          <a:lstStyle/>
          <a:p>
            <a:pPr marL="514350" indent="-514350" fontAlgn="auto">
              <a:spcAft>
                <a:spcPts val="0"/>
              </a:spcAft>
              <a:buFont typeface="+mj-lt"/>
              <a:buAutoNum type="arabicPeriod"/>
              <a:defRPr/>
            </a:pPr>
            <a:r>
              <a:rPr lang="en-029" dirty="0" smtClean="0"/>
              <a:t>Removal of topsoil leaves immature subsoils which cannot sustain previous crop production so land productivity decreases</a:t>
            </a:r>
          </a:p>
          <a:p>
            <a:pPr marL="514350" indent="-514350" fontAlgn="auto">
              <a:spcAft>
                <a:spcPts val="0"/>
              </a:spcAft>
              <a:buFont typeface="+mj-lt"/>
              <a:buAutoNum type="arabicPeriod"/>
              <a:defRPr/>
            </a:pPr>
            <a:r>
              <a:rPr lang="en-029" dirty="0" smtClean="0"/>
              <a:t>Land may become useless; overgrown will secondary vegetation i.e. bush or carved into gullies or ravines</a:t>
            </a:r>
          </a:p>
          <a:p>
            <a:pPr marL="514350" indent="-514350" fontAlgn="auto">
              <a:spcAft>
                <a:spcPts val="0"/>
              </a:spcAft>
              <a:buFont typeface="+mj-lt"/>
              <a:buAutoNum type="arabicPeriod"/>
              <a:defRPr/>
            </a:pPr>
            <a:r>
              <a:rPr lang="en-029" dirty="0" smtClean="0"/>
              <a:t>Soil erosion near rivers from hillsides may increase sediment build-up on riverbeds reducing river capacity.</a:t>
            </a:r>
          </a:p>
          <a:p>
            <a:pPr marL="514350" indent="-514350" fontAlgn="auto">
              <a:spcAft>
                <a:spcPts val="0"/>
              </a:spcAft>
              <a:buFont typeface="+mj-lt"/>
              <a:buAutoNum type="arabicPeriod"/>
              <a:defRPr/>
            </a:pPr>
            <a:r>
              <a:rPr lang="en-029" dirty="0" smtClean="0"/>
              <a:t>When coupled with hurricanes, earthquakes or any other natural disaster eroded hillsides are more prone to create landslides or mudslides</a:t>
            </a:r>
            <a:endParaRPr lang="en-029"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p:cNvSpPr>
            <a:spLocks noGrp="1"/>
          </p:cNvSpPr>
          <p:nvPr>
            <p:ph type="title"/>
          </p:nvPr>
        </p:nvSpPr>
        <p:spPr/>
        <p:txBody>
          <a:bodyPr/>
          <a:lstStyle/>
          <a:p>
            <a:r>
              <a:rPr lang="en-029" smtClean="0"/>
              <a:t>Soil Conservation</a:t>
            </a:r>
          </a:p>
        </p:txBody>
      </p:sp>
      <p:sp>
        <p:nvSpPr>
          <p:cNvPr id="169987" name="Content Placeholder 2"/>
          <p:cNvSpPr>
            <a:spLocks noGrp="1"/>
          </p:cNvSpPr>
          <p:nvPr>
            <p:ph idx="1"/>
          </p:nvPr>
        </p:nvSpPr>
        <p:spPr>
          <a:xfrm>
            <a:off x="457200" y="1219200"/>
            <a:ext cx="8305800" cy="4906963"/>
          </a:xfrm>
        </p:spPr>
        <p:txBody>
          <a:bodyPr/>
          <a:lstStyle/>
          <a:p>
            <a:r>
              <a:rPr lang="en-029" smtClean="0"/>
              <a:t>This is meant to prevent erosion and restore eroded land to pre-erosion conditions</a:t>
            </a:r>
          </a:p>
          <a:p>
            <a:pPr marL="914400" lvl="1" indent="-514350">
              <a:buFont typeface="Calibri" pitchFamily="34" charset="0"/>
              <a:buAutoNum type="arabicPeriod"/>
            </a:pPr>
            <a:r>
              <a:rPr lang="en-029" b="1" smtClean="0"/>
              <a:t>Afforestation: </a:t>
            </a:r>
            <a:r>
              <a:rPr lang="en-029" smtClean="0"/>
              <a:t>Vegetation or topsoil is brought to an eroded area to produce a dense network of roots to bind the soil together, prevent water and wind erosion and create new organic matter to make new soils</a:t>
            </a:r>
            <a:r>
              <a:rPr lang="en-029" b="1" smtClean="0"/>
              <a:t>.</a:t>
            </a:r>
            <a:endParaRPr lang="en-029" smtClean="0"/>
          </a:p>
          <a:p>
            <a:pPr marL="914400" lvl="1" indent="-514350">
              <a:buFont typeface="Calibri" pitchFamily="34" charset="0"/>
              <a:buAutoNum type="arabicPeriod"/>
            </a:pPr>
            <a:r>
              <a:rPr lang="en-029" b="1" smtClean="0"/>
              <a:t>Landscaping</a:t>
            </a:r>
            <a:r>
              <a:rPr lang="en-029" smtClean="0"/>
              <a:t>: An entire area may have to be re-sculpted into an undulated land before afforestation</a:t>
            </a:r>
          </a:p>
          <a:p>
            <a:pPr marL="1314450" lvl="2" indent="-514350"/>
            <a:endParaRPr lang="en-029" smtClean="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p:cNvSpPr>
            <a:spLocks noGrp="1"/>
          </p:cNvSpPr>
          <p:nvPr>
            <p:ph type="title"/>
          </p:nvPr>
        </p:nvSpPr>
        <p:spPr/>
        <p:txBody>
          <a:bodyPr/>
          <a:lstStyle/>
          <a:p>
            <a:r>
              <a:rPr lang="en-029" smtClean="0"/>
              <a:t>Soil Conservation</a:t>
            </a:r>
          </a:p>
        </p:txBody>
      </p:sp>
      <p:sp>
        <p:nvSpPr>
          <p:cNvPr id="3" name="Content Placeholder 2"/>
          <p:cNvSpPr>
            <a:spLocks noGrp="1"/>
          </p:cNvSpPr>
          <p:nvPr>
            <p:ph idx="1"/>
          </p:nvPr>
        </p:nvSpPr>
        <p:spPr>
          <a:xfrm>
            <a:off x="457200" y="1295400"/>
            <a:ext cx="8229600" cy="4830763"/>
          </a:xfrm>
        </p:spPr>
        <p:txBody>
          <a:bodyPr rtlCol="0">
            <a:normAutofit fontScale="77500" lnSpcReduction="20000"/>
          </a:bodyPr>
          <a:lstStyle/>
          <a:p>
            <a:pPr marL="914400" lvl="1" indent="-514350" fontAlgn="auto">
              <a:spcAft>
                <a:spcPts val="0"/>
              </a:spcAft>
              <a:buFont typeface="+mj-lt"/>
              <a:buAutoNum type="arabicPeriod" startAt="3"/>
              <a:defRPr/>
            </a:pPr>
            <a:r>
              <a:rPr lang="en-029" b="1" dirty="0"/>
              <a:t>Agricultural Practices: </a:t>
            </a:r>
          </a:p>
          <a:p>
            <a:pPr marL="1314450" lvl="2" indent="-514350" fontAlgn="auto">
              <a:spcAft>
                <a:spcPts val="0"/>
              </a:spcAft>
              <a:defRPr/>
            </a:pPr>
            <a:r>
              <a:rPr lang="en-029" b="1" dirty="0"/>
              <a:t>Contour Ploughing: </a:t>
            </a:r>
            <a:r>
              <a:rPr lang="en-029" dirty="0"/>
              <a:t>Tilling land across hillsides rather than down breaks potential natural channels of water downslope</a:t>
            </a:r>
          </a:p>
          <a:p>
            <a:pPr marL="1314450" lvl="2" indent="-514350" fontAlgn="auto">
              <a:spcAft>
                <a:spcPts val="0"/>
              </a:spcAft>
              <a:defRPr/>
            </a:pPr>
            <a:r>
              <a:rPr lang="en-029" b="1" dirty="0"/>
              <a:t>Planting shelter belts</a:t>
            </a:r>
            <a:r>
              <a:rPr lang="en-029" dirty="0"/>
              <a:t>: Lines of trees are planted at intervals along flat land expanses to break the force of wind</a:t>
            </a:r>
            <a:endParaRPr lang="en-029" b="1" dirty="0"/>
          </a:p>
          <a:p>
            <a:pPr marL="1314450" lvl="2" indent="-514350" fontAlgn="auto">
              <a:spcAft>
                <a:spcPts val="0"/>
              </a:spcAft>
              <a:defRPr/>
            </a:pPr>
            <a:r>
              <a:rPr lang="en-029" b="1" dirty="0"/>
              <a:t>Intercropping/strip cropping: </a:t>
            </a:r>
            <a:r>
              <a:rPr lang="en-029" dirty="0"/>
              <a:t>Neat rows between crops are avoided when different crops are planted together at different angles</a:t>
            </a:r>
          </a:p>
          <a:p>
            <a:pPr marL="1314450" lvl="2" indent="-514350" fontAlgn="auto">
              <a:spcAft>
                <a:spcPts val="0"/>
              </a:spcAft>
              <a:defRPr/>
            </a:pPr>
            <a:r>
              <a:rPr lang="en-029" b="1" dirty="0"/>
              <a:t>Agroforestry:</a:t>
            </a:r>
            <a:r>
              <a:rPr lang="en-029" dirty="0"/>
              <a:t> Crops such as Coffee, Cocoa, fruit trees and bananas are growing in the forest co-existing with existing </a:t>
            </a:r>
            <a:r>
              <a:rPr lang="en-029" dirty="0" smtClean="0"/>
              <a:t>vegetation.</a:t>
            </a:r>
          </a:p>
          <a:p>
            <a:pPr marL="1314450" lvl="2" indent="-514350" fontAlgn="auto">
              <a:spcAft>
                <a:spcPts val="0"/>
              </a:spcAft>
              <a:defRPr/>
            </a:pPr>
            <a:r>
              <a:rPr lang="en-029" b="1" dirty="0" smtClean="0"/>
              <a:t>Crop rotation: </a:t>
            </a:r>
            <a:r>
              <a:rPr lang="en-029" dirty="0" smtClean="0"/>
              <a:t>Each crop depletes different nutrients in the soil so different crops are planted in succession rather than continuously so nutrients will regenerate naturally</a:t>
            </a:r>
          </a:p>
          <a:p>
            <a:pPr marL="1314450" lvl="2" indent="-514350" fontAlgn="auto">
              <a:spcAft>
                <a:spcPts val="0"/>
              </a:spcAft>
              <a:defRPr/>
            </a:pPr>
            <a:r>
              <a:rPr lang="en-029" b="1" dirty="0" smtClean="0"/>
              <a:t>Terraces: </a:t>
            </a:r>
            <a:r>
              <a:rPr lang="en-029" dirty="0" smtClean="0"/>
              <a:t>Building small walls or ridges around sloping land to prevent rainfall from freely running downwards reducing the probability of soil erosion.</a:t>
            </a:r>
          </a:p>
          <a:p>
            <a:pPr marL="1314450" lvl="2" indent="-514350" fontAlgn="auto">
              <a:spcAft>
                <a:spcPts val="0"/>
              </a:spcAft>
              <a:defRPr/>
            </a:pPr>
            <a:r>
              <a:rPr lang="en-029" b="1" dirty="0" smtClean="0"/>
              <a:t>Stubble mulching: </a:t>
            </a:r>
            <a:r>
              <a:rPr lang="en-029" dirty="0" smtClean="0"/>
              <a:t>Leaving stubble residues after harvesting on the field as long as possible helps to reduce evaporation while covering the soil</a:t>
            </a:r>
            <a:endParaRPr lang="en-029" b="1" dirty="0"/>
          </a:p>
          <a:p>
            <a:pPr fontAlgn="auto">
              <a:spcAft>
                <a:spcPts val="0"/>
              </a:spcAft>
              <a:defRPr/>
            </a:pPr>
            <a:endParaRPr lang="en-029"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p:cNvSpPr>
            <a:spLocks noGrp="1"/>
          </p:cNvSpPr>
          <p:nvPr>
            <p:ph type="title"/>
          </p:nvPr>
        </p:nvSpPr>
        <p:spPr/>
        <p:txBody>
          <a:bodyPr/>
          <a:lstStyle/>
          <a:p>
            <a:r>
              <a:rPr lang="en-029" smtClean="0"/>
              <a:t>Soil erosion and poverty</a:t>
            </a:r>
          </a:p>
        </p:txBody>
      </p:sp>
      <p:sp>
        <p:nvSpPr>
          <p:cNvPr id="3" name="Content Placeholder 2"/>
          <p:cNvSpPr>
            <a:spLocks noGrp="1"/>
          </p:cNvSpPr>
          <p:nvPr>
            <p:ph idx="1"/>
          </p:nvPr>
        </p:nvSpPr>
        <p:spPr>
          <a:xfrm>
            <a:off x="457200" y="1143000"/>
            <a:ext cx="8229600" cy="5257800"/>
          </a:xfrm>
        </p:spPr>
        <p:txBody>
          <a:bodyPr rtlCol="0">
            <a:normAutofit fontScale="70000" lnSpcReduction="20000"/>
          </a:bodyPr>
          <a:lstStyle/>
          <a:p>
            <a:pPr fontAlgn="auto">
              <a:spcAft>
                <a:spcPts val="0"/>
              </a:spcAft>
              <a:defRPr/>
            </a:pPr>
            <a:r>
              <a:rPr lang="en-029" sz="3400" dirty="0" smtClean="0"/>
              <a:t>While soil erosion is natural accelerated soil erosion in Caribbean countries today is a tremendous social and cultural phenomenon</a:t>
            </a:r>
          </a:p>
          <a:p>
            <a:pPr fontAlgn="auto">
              <a:spcAft>
                <a:spcPts val="0"/>
              </a:spcAft>
              <a:defRPr/>
            </a:pPr>
            <a:r>
              <a:rPr lang="en-029" sz="3400" dirty="0" smtClean="0"/>
              <a:t>In countries that are very poor i.e. Haiti people are mostly driven by their need to survive and fulfil basic needs and have no realization of the long term effects associated with that. </a:t>
            </a:r>
            <a:endParaRPr lang="en-029" sz="3400" dirty="0"/>
          </a:p>
          <a:p>
            <a:pPr fontAlgn="auto">
              <a:spcAft>
                <a:spcPts val="0"/>
              </a:spcAft>
              <a:defRPr/>
            </a:pPr>
            <a:r>
              <a:rPr lang="en-029" sz="3400" dirty="0" smtClean="0"/>
              <a:t>Deforestation from making charcoal and cutting forests to make farm land reduces soil fertility over time.</a:t>
            </a:r>
          </a:p>
          <a:p>
            <a:pPr fontAlgn="auto">
              <a:spcAft>
                <a:spcPts val="0"/>
              </a:spcAft>
              <a:defRPr/>
            </a:pPr>
            <a:r>
              <a:rPr lang="en-029" sz="3400" dirty="0" smtClean="0"/>
              <a:t>Reduction of yields, resultant flooding etc. are seen as the plight of the poor so soil erosion becomes a problem made worse by poverty because since the poor don’t have enough power soil conservation doesn’t get profiled.</a:t>
            </a:r>
          </a:p>
          <a:p>
            <a:pPr fontAlgn="auto">
              <a:spcAft>
                <a:spcPts val="0"/>
              </a:spcAft>
              <a:defRPr/>
            </a:pPr>
            <a:r>
              <a:rPr lang="en-029" dirty="0" smtClean="0"/>
              <a:t>Some solutions may include</a:t>
            </a:r>
          </a:p>
          <a:p>
            <a:pPr lvl="2" fontAlgn="auto">
              <a:spcAft>
                <a:spcPts val="0"/>
              </a:spcAft>
              <a:defRPr/>
            </a:pPr>
            <a:r>
              <a:rPr lang="en-029" dirty="0" smtClean="0"/>
              <a:t>Population Control</a:t>
            </a:r>
          </a:p>
          <a:p>
            <a:pPr lvl="2" fontAlgn="auto">
              <a:spcAft>
                <a:spcPts val="0"/>
              </a:spcAft>
              <a:defRPr/>
            </a:pPr>
            <a:r>
              <a:rPr lang="en-029" dirty="0" smtClean="0"/>
              <a:t>Productive employment</a:t>
            </a:r>
          </a:p>
          <a:p>
            <a:pPr lvl="2" fontAlgn="auto">
              <a:spcAft>
                <a:spcPts val="0"/>
              </a:spcAft>
              <a:defRPr/>
            </a:pPr>
            <a:r>
              <a:rPr lang="en-029" dirty="0" smtClean="0"/>
              <a:t>Meeting basic social welfare needs,</a:t>
            </a:r>
          </a:p>
          <a:p>
            <a:pPr lvl="2" fontAlgn="auto">
              <a:spcAft>
                <a:spcPts val="0"/>
              </a:spcAft>
              <a:defRPr/>
            </a:pPr>
            <a:r>
              <a:rPr lang="en-029" dirty="0" smtClean="0"/>
              <a:t>Better income distribution</a:t>
            </a:r>
          </a:p>
          <a:p>
            <a:pPr lvl="2" fontAlgn="auto">
              <a:spcAft>
                <a:spcPts val="0"/>
              </a:spcAft>
              <a:defRPr/>
            </a:pPr>
            <a:endParaRPr lang="en-029" dirty="0"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p:cNvSpPr>
            <a:spLocks noGrp="1"/>
          </p:cNvSpPr>
          <p:nvPr>
            <p:ph type="title"/>
          </p:nvPr>
        </p:nvSpPr>
        <p:spPr/>
        <p:txBody>
          <a:bodyPr/>
          <a:lstStyle/>
          <a:p>
            <a:r>
              <a:rPr lang="en-029" smtClean="0"/>
              <a:t>Drought</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Drought is a temporary feature of climate where an unusually long period of rainfall is below ‘normal’ levels in that region causing severe depletion of the water available to all living beings</a:t>
            </a:r>
          </a:p>
          <a:p>
            <a:pPr fontAlgn="auto">
              <a:spcAft>
                <a:spcPts val="0"/>
              </a:spcAft>
              <a:defRPr/>
            </a:pPr>
            <a:r>
              <a:rPr lang="en-029" dirty="0" smtClean="0"/>
              <a:t>Drought is a natural phenomenon and may occur due to changes in </a:t>
            </a:r>
            <a:r>
              <a:rPr lang="en-029" i="1" dirty="0" smtClean="0"/>
              <a:t>relief, size and location </a:t>
            </a:r>
            <a:r>
              <a:rPr lang="en-029" dirty="0" smtClean="0"/>
              <a:t>as well as global changes in whether patterns.</a:t>
            </a:r>
            <a:endParaRPr lang="en-029"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029" smtClean="0"/>
              <a:t>Society</a:t>
            </a:r>
          </a:p>
        </p:txBody>
      </p:sp>
      <p:sp>
        <p:nvSpPr>
          <p:cNvPr id="17411" name="Content Placeholder 2"/>
          <p:cNvSpPr>
            <a:spLocks noGrp="1"/>
          </p:cNvSpPr>
          <p:nvPr>
            <p:ph idx="1"/>
          </p:nvPr>
        </p:nvSpPr>
        <p:spPr/>
        <p:txBody>
          <a:bodyPr/>
          <a:lstStyle/>
          <a:p>
            <a:r>
              <a:rPr lang="en-US" b="1" i="1" smtClean="0"/>
              <a:t>A </a:t>
            </a:r>
            <a:r>
              <a:rPr lang="en-US" b="1" smtClean="0"/>
              <a:t>Society </a:t>
            </a:r>
            <a:r>
              <a:rPr lang="en-US" smtClean="0"/>
              <a:t>is the largest unit or group to which an individual belongs. To the layman</a:t>
            </a:r>
            <a:r>
              <a:rPr lang="en-029" smtClean="0"/>
              <a:t> </a:t>
            </a:r>
            <a:r>
              <a:rPr lang="en-US" smtClean="0"/>
              <a:t>society is usually understood to mean a collection of persons, living in the same</a:t>
            </a:r>
            <a:r>
              <a:rPr lang="en-029" smtClean="0"/>
              <a:t> </a:t>
            </a:r>
            <a:r>
              <a:rPr lang="en-US" b="1" smtClean="0"/>
              <a:t>geographical area </a:t>
            </a:r>
            <a:r>
              <a:rPr lang="en-US" smtClean="0"/>
              <a:t>with which one feels a sense </a:t>
            </a:r>
            <a:r>
              <a:rPr lang="en-US" b="1" smtClean="0"/>
              <a:t>of belonging.</a:t>
            </a:r>
          </a:p>
          <a:p>
            <a:r>
              <a:rPr lang="en-US" b="1" smtClean="0"/>
              <a:t>To the sociologist </a:t>
            </a:r>
            <a:r>
              <a:rPr lang="en-US" smtClean="0"/>
              <a:t>however society is mainly defined through its group structure framework. </a:t>
            </a:r>
            <a:endParaRPr lang="en-029"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p:nvPr>
        </p:nvSpPr>
        <p:spPr/>
        <p:txBody>
          <a:bodyPr/>
          <a:lstStyle/>
          <a:p>
            <a:r>
              <a:rPr lang="en-029" smtClean="0"/>
              <a:t>Size, Relief and Location</a:t>
            </a:r>
          </a:p>
        </p:txBody>
      </p:sp>
      <p:sp>
        <p:nvSpPr>
          <p:cNvPr id="174083" name="Content Placeholder 2"/>
          <p:cNvSpPr>
            <a:spLocks noGrp="1"/>
          </p:cNvSpPr>
          <p:nvPr>
            <p:ph idx="1"/>
          </p:nvPr>
        </p:nvSpPr>
        <p:spPr>
          <a:xfrm>
            <a:off x="457200" y="1371600"/>
            <a:ext cx="8229600" cy="4953000"/>
          </a:xfrm>
        </p:spPr>
        <p:txBody>
          <a:bodyPr/>
          <a:lstStyle/>
          <a:p>
            <a:r>
              <a:rPr lang="en-029" sz="2300" smtClean="0"/>
              <a:t>Small territories such as Antigua don’t generate much convection rainfall; accompanied by a flat landscape reduces the likelihood of relief rainfall so are at immense risks of drought</a:t>
            </a:r>
          </a:p>
          <a:p>
            <a:r>
              <a:rPr lang="en-029" sz="2300" smtClean="0"/>
              <a:t>Large countries such as Guyana very near the equator have frequent rainfall throughout the year but due to the largess their may be regional variations</a:t>
            </a:r>
          </a:p>
          <a:p>
            <a:r>
              <a:rPr lang="en-029" sz="2300" smtClean="0"/>
              <a:t>In the Greater and Lesser Antilles rainfall is influenced by the north-east trades. Where winds rise over mountains there is much relief rainfall.</a:t>
            </a:r>
          </a:p>
          <a:p>
            <a:r>
              <a:rPr lang="en-029" sz="2300" smtClean="0"/>
              <a:t>The physical environment conserves and stores water that can be available in dry seasons i.e. Groundwater store. This seeps to maintain rivers at a base level and when this is affected drought is extremely pronounced. Like erosion drought is a creeping hazard as the store may prevent detection for a while</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p:cNvSpPr>
            <a:spLocks noGrp="1"/>
          </p:cNvSpPr>
          <p:nvPr>
            <p:ph type="title"/>
          </p:nvPr>
        </p:nvSpPr>
        <p:spPr/>
        <p:txBody>
          <a:bodyPr/>
          <a:lstStyle/>
          <a:p>
            <a:r>
              <a:rPr lang="en-029" smtClean="0"/>
              <a:t>Global changes in weather patterns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Caribbean droughts are also linked to weather patterns. For example the El Nino effect and Southern Oscillation collectively called </a:t>
            </a:r>
            <a:r>
              <a:rPr lang="en-029" b="1" dirty="0" smtClean="0"/>
              <a:t>ENSO</a:t>
            </a:r>
            <a:r>
              <a:rPr lang="en-029" dirty="0" smtClean="0"/>
              <a:t>  which fluctuates sea surface temperatures in the atmosphere every 2-7 years.</a:t>
            </a:r>
          </a:p>
          <a:p>
            <a:pPr fontAlgn="auto">
              <a:spcAft>
                <a:spcPts val="0"/>
              </a:spcAft>
              <a:defRPr/>
            </a:pPr>
            <a:r>
              <a:rPr lang="en-029" dirty="0" smtClean="0"/>
              <a:t>Together these are responsible for the prolonged droughts in Africa, South and Central America and the Caribbean for several years</a:t>
            </a:r>
            <a:endParaRPr lang="en-029"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1"/>
          <p:cNvSpPr>
            <a:spLocks noGrp="1"/>
          </p:cNvSpPr>
          <p:nvPr>
            <p:ph type="title"/>
          </p:nvPr>
        </p:nvSpPr>
        <p:spPr/>
        <p:txBody>
          <a:bodyPr/>
          <a:lstStyle/>
          <a:p>
            <a:r>
              <a:rPr lang="en-029" smtClean="0"/>
              <a:t>Drought and Human Activity</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Drought can be influenced by Human Activities such as deforestation which contributes to silting of rivers and drying river courses.</a:t>
            </a:r>
          </a:p>
          <a:p>
            <a:pPr fontAlgn="auto">
              <a:spcAft>
                <a:spcPts val="0"/>
              </a:spcAft>
              <a:defRPr/>
            </a:pPr>
            <a:r>
              <a:rPr lang="en-029" dirty="0" smtClean="0"/>
              <a:t>Pollution of rivers also can encourage algae blooms which can choke streams making them stagnant</a:t>
            </a:r>
          </a:p>
          <a:p>
            <a:pPr fontAlgn="auto">
              <a:spcAft>
                <a:spcPts val="0"/>
              </a:spcAft>
              <a:defRPr/>
            </a:pPr>
            <a:r>
              <a:rPr lang="en-029" dirty="0" smtClean="0"/>
              <a:t>Groundwater store can become depleted through human activity such as artificial water </a:t>
            </a:r>
            <a:r>
              <a:rPr lang="en-029" dirty="0" err="1" smtClean="0"/>
              <a:t>channeling</a:t>
            </a:r>
            <a:r>
              <a:rPr lang="en-029" dirty="0" smtClean="0"/>
              <a:t>.</a:t>
            </a:r>
          </a:p>
          <a:p>
            <a:pPr fontAlgn="auto">
              <a:spcAft>
                <a:spcPts val="0"/>
              </a:spcAft>
              <a:defRPr/>
            </a:pPr>
            <a:r>
              <a:rPr lang="en-029" dirty="0" smtClean="0"/>
              <a:t>Using water during the dry season for lawn irrigation and urban demands such as washing cars can add to the strain of water supply</a:t>
            </a:r>
          </a:p>
          <a:p>
            <a:pPr fontAlgn="auto">
              <a:spcAft>
                <a:spcPts val="0"/>
              </a:spcAft>
              <a:defRPr/>
            </a:pPr>
            <a:r>
              <a:rPr lang="en-029" dirty="0" smtClean="0"/>
              <a:t>It is also argued that the large human populations is also putting demand on water supply</a:t>
            </a:r>
            <a:endParaRPr lang="en-029"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p:nvPr>
        </p:nvSpPr>
        <p:spPr/>
        <p:txBody>
          <a:bodyPr/>
          <a:lstStyle/>
          <a:p>
            <a:r>
              <a:rPr lang="en-029" smtClean="0"/>
              <a:t>Effects of Drought</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As soil moisture decreases vegetation wilts and eventually dies, encouraging soil erosion</a:t>
            </a:r>
          </a:p>
          <a:p>
            <a:pPr fontAlgn="auto">
              <a:spcAft>
                <a:spcPts val="0"/>
              </a:spcAft>
              <a:defRPr/>
            </a:pPr>
            <a:r>
              <a:rPr lang="en-029" dirty="0" smtClean="0"/>
              <a:t>Low soil moisture prevents or delays germination of crops leading to low yields</a:t>
            </a:r>
          </a:p>
          <a:p>
            <a:pPr fontAlgn="auto">
              <a:spcAft>
                <a:spcPts val="0"/>
              </a:spcAft>
              <a:defRPr/>
            </a:pPr>
            <a:r>
              <a:rPr lang="en-029" dirty="0" smtClean="0"/>
              <a:t>Reduced Groundwater stores take a long time to be restored; river may dry permanently</a:t>
            </a:r>
          </a:p>
          <a:p>
            <a:pPr fontAlgn="auto">
              <a:spcAft>
                <a:spcPts val="0"/>
              </a:spcAft>
              <a:defRPr/>
            </a:pPr>
            <a:r>
              <a:rPr lang="en-029" dirty="0" smtClean="0"/>
              <a:t>Competition for water inevitably leads to conflict, with rationing of water among socio-economic groups</a:t>
            </a:r>
          </a:p>
          <a:p>
            <a:pPr fontAlgn="auto">
              <a:spcAft>
                <a:spcPts val="0"/>
              </a:spcAft>
              <a:defRPr/>
            </a:pPr>
            <a:endParaRPr lang="en-029" dirty="0" smtClean="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le 1"/>
          <p:cNvSpPr>
            <a:spLocks noGrp="1"/>
          </p:cNvSpPr>
          <p:nvPr>
            <p:ph type="title"/>
          </p:nvPr>
        </p:nvSpPr>
        <p:spPr/>
        <p:txBody>
          <a:bodyPr/>
          <a:lstStyle/>
          <a:p>
            <a:r>
              <a:rPr lang="en-029" smtClean="0"/>
              <a:t>Destruction of Coral Reefs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Coral Reefs are large strips of wave resistant coral rocks built up by Carbonate organisms (coral polyps) lying close to the surface of the sea, cemented together to form a physical structure.</a:t>
            </a:r>
          </a:p>
          <a:p>
            <a:pPr fontAlgn="auto">
              <a:spcAft>
                <a:spcPts val="0"/>
              </a:spcAft>
              <a:defRPr/>
            </a:pPr>
            <a:r>
              <a:rPr lang="en-029" dirty="0" smtClean="0"/>
              <a:t>In the Caribbean there are three types:</a:t>
            </a:r>
          </a:p>
          <a:p>
            <a:pPr marL="914400" lvl="1" indent="-514350" fontAlgn="auto">
              <a:spcAft>
                <a:spcPts val="0"/>
              </a:spcAft>
              <a:buFont typeface="+mj-lt"/>
              <a:buAutoNum type="arabicPeriod"/>
              <a:defRPr/>
            </a:pPr>
            <a:r>
              <a:rPr lang="en-029" dirty="0" smtClean="0"/>
              <a:t>Barrier</a:t>
            </a:r>
          </a:p>
          <a:p>
            <a:pPr marL="914400" lvl="1" indent="-514350" fontAlgn="auto">
              <a:spcAft>
                <a:spcPts val="0"/>
              </a:spcAft>
              <a:buFont typeface="+mj-lt"/>
              <a:buAutoNum type="arabicPeriod"/>
              <a:defRPr/>
            </a:pPr>
            <a:r>
              <a:rPr lang="en-029" dirty="0" smtClean="0"/>
              <a:t>Fringing</a:t>
            </a:r>
          </a:p>
          <a:p>
            <a:pPr marL="914400" lvl="1" indent="-514350" fontAlgn="auto">
              <a:spcAft>
                <a:spcPts val="0"/>
              </a:spcAft>
              <a:buFont typeface="+mj-lt"/>
              <a:buAutoNum type="arabicPeriod"/>
              <a:defRPr/>
            </a:pPr>
            <a:r>
              <a:rPr lang="en-029" dirty="0" smtClean="0"/>
              <a:t>Atoll</a:t>
            </a:r>
            <a:endParaRPr lang="en-029"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tle 1"/>
          <p:cNvSpPr>
            <a:spLocks noGrp="1"/>
          </p:cNvSpPr>
          <p:nvPr>
            <p:ph type="title"/>
          </p:nvPr>
        </p:nvSpPr>
        <p:spPr/>
        <p:txBody>
          <a:bodyPr/>
          <a:lstStyle/>
          <a:p>
            <a:r>
              <a:rPr lang="en-029" smtClean="0"/>
              <a:t>Destruction of Coral Reefs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b="1" dirty="0" smtClean="0"/>
              <a:t>Barrier reefs </a:t>
            </a:r>
            <a:r>
              <a:rPr lang="en-029" dirty="0" smtClean="0"/>
              <a:t>are found parallel to the coast and are usually separated by a shallow but wide area called a lagoon ex. In </a:t>
            </a:r>
            <a:r>
              <a:rPr lang="en-029" b="1" dirty="0" smtClean="0"/>
              <a:t>Belize</a:t>
            </a:r>
          </a:p>
          <a:p>
            <a:pPr fontAlgn="auto">
              <a:spcAft>
                <a:spcPts val="0"/>
              </a:spcAft>
              <a:defRPr/>
            </a:pPr>
            <a:r>
              <a:rPr lang="en-029" b="1" dirty="0" smtClean="0"/>
              <a:t>Fringing reefs </a:t>
            </a:r>
            <a:r>
              <a:rPr lang="en-029" dirty="0" smtClean="0"/>
              <a:t>are low platforms of coral 0.5-2.5 km wide lying close to the shore of an island of continental shelf, separated by narrow lagoons with the outer edge descending sharply into the sea. Ex </a:t>
            </a:r>
            <a:r>
              <a:rPr lang="en-029" dirty="0" err="1" smtClean="0"/>
              <a:t>Buckoo</a:t>
            </a:r>
            <a:r>
              <a:rPr lang="en-029" dirty="0" smtClean="0"/>
              <a:t> reef in Tobago</a:t>
            </a:r>
          </a:p>
          <a:p>
            <a:pPr fontAlgn="auto">
              <a:spcAft>
                <a:spcPts val="0"/>
              </a:spcAft>
              <a:defRPr/>
            </a:pPr>
            <a:r>
              <a:rPr lang="en-029" b="1" dirty="0" smtClean="0"/>
              <a:t>Atoll reefs</a:t>
            </a:r>
            <a:r>
              <a:rPr lang="en-029" dirty="0" smtClean="0"/>
              <a:t> tend to form a horseshoe usually linked to a sunken volcano cone</a:t>
            </a:r>
            <a:endParaRPr lang="en-029" b="1" dirty="0" smtClean="0"/>
          </a:p>
          <a:p>
            <a:pPr fontAlgn="auto">
              <a:spcAft>
                <a:spcPts val="0"/>
              </a:spcAft>
              <a:defRPr/>
            </a:pPr>
            <a:endParaRPr lang="en-029"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le 1"/>
          <p:cNvSpPr>
            <a:spLocks noGrp="1"/>
          </p:cNvSpPr>
          <p:nvPr>
            <p:ph type="title"/>
          </p:nvPr>
        </p:nvSpPr>
        <p:spPr/>
        <p:txBody>
          <a:bodyPr/>
          <a:lstStyle/>
          <a:p>
            <a:r>
              <a:rPr lang="en-029" smtClean="0"/>
              <a:t>Growth of Coral Reefs</a:t>
            </a:r>
          </a:p>
        </p:txBody>
      </p:sp>
      <p:sp>
        <p:nvSpPr>
          <p:cNvPr id="180227" name="Content Placeholder 2"/>
          <p:cNvSpPr>
            <a:spLocks noGrp="1"/>
          </p:cNvSpPr>
          <p:nvPr>
            <p:ph idx="1"/>
          </p:nvPr>
        </p:nvSpPr>
        <p:spPr/>
        <p:txBody>
          <a:bodyPr/>
          <a:lstStyle/>
          <a:p>
            <a:r>
              <a:rPr lang="en-029" smtClean="0"/>
              <a:t>Criteria:</a:t>
            </a:r>
          </a:p>
          <a:p>
            <a:pPr lvl="1"/>
            <a:r>
              <a:rPr lang="en-029" smtClean="0"/>
              <a:t>Between 30⁰N and 30⁰S of the equator</a:t>
            </a:r>
          </a:p>
          <a:p>
            <a:pPr lvl="1"/>
            <a:r>
              <a:rPr lang="en-029" smtClean="0"/>
              <a:t>Salty and Shallow water around 20⁰C</a:t>
            </a:r>
          </a:p>
          <a:p>
            <a:pPr lvl="1"/>
            <a:r>
              <a:rPr lang="en-029" smtClean="0"/>
              <a:t>Waters must be clear of sediment</a:t>
            </a:r>
          </a:p>
          <a:p>
            <a:pPr lvl="1"/>
            <a:r>
              <a:rPr lang="en-029" smtClean="0"/>
              <a:t>Sunlight must penetrate freely</a:t>
            </a:r>
          </a:p>
          <a:p>
            <a:pPr lvl="1"/>
            <a:r>
              <a:rPr lang="en-029" smtClean="0"/>
              <a:t>Nutrients and oxygen must be available for the symbiotic algae which feed off the coral polyps’ waste as it also provides food to the coral</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Coral reefs effects on culture &amp; society</a:t>
            </a:r>
            <a:endParaRPr lang="en-029" dirty="0"/>
          </a:p>
        </p:txBody>
      </p:sp>
      <p:sp>
        <p:nvSpPr>
          <p:cNvPr id="181251" name="Content Placeholder 2"/>
          <p:cNvSpPr>
            <a:spLocks noGrp="1"/>
          </p:cNvSpPr>
          <p:nvPr>
            <p:ph idx="1"/>
          </p:nvPr>
        </p:nvSpPr>
        <p:spPr/>
        <p:txBody>
          <a:bodyPr/>
          <a:lstStyle/>
          <a:p>
            <a:r>
              <a:rPr lang="en-029" smtClean="0"/>
              <a:t>Biodiversity</a:t>
            </a:r>
          </a:p>
          <a:p>
            <a:r>
              <a:rPr lang="en-029" smtClean="0"/>
              <a:t>Tourism</a:t>
            </a:r>
          </a:p>
          <a:p>
            <a:r>
              <a:rPr lang="en-029" smtClean="0"/>
              <a:t>Fisheries</a:t>
            </a:r>
          </a:p>
          <a:p>
            <a:r>
              <a:rPr lang="en-029" smtClean="0"/>
              <a:t>Coastal Protection</a:t>
            </a:r>
          </a:p>
          <a:p>
            <a:pPr lvl="1"/>
            <a:r>
              <a:rPr lang="en-029" smtClean="0"/>
              <a:t>Coral often acts as a storm barrier during times of turbulent wave activity</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le 1"/>
          <p:cNvSpPr>
            <a:spLocks noGrp="1"/>
          </p:cNvSpPr>
          <p:nvPr>
            <p:ph type="title"/>
          </p:nvPr>
        </p:nvSpPr>
        <p:spPr/>
        <p:txBody>
          <a:bodyPr/>
          <a:lstStyle/>
          <a:p>
            <a:r>
              <a:rPr lang="en-029" smtClean="0"/>
              <a:t>Natural Threats to the reefs</a:t>
            </a:r>
          </a:p>
        </p:txBody>
      </p:sp>
      <p:sp>
        <p:nvSpPr>
          <p:cNvPr id="182275" name="Content Placeholder 2"/>
          <p:cNvSpPr>
            <a:spLocks noGrp="1"/>
          </p:cNvSpPr>
          <p:nvPr>
            <p:ph idx="1"/>
          </p:nvPr>
        </p:nvSpPr>
        <p:spPr/>
        <p:txBody>
          <a:bodyPr/>
          <a:lstStyle/>
          <a:p>
            <a:r>
              <a:rPr lang="en-029" smtClean="0"/>
              <a:t>ENSO events which alter water temperatures increasing the likelihood of coral bleaching</a:t>
            </a:r>
          </a:p>
          <a:p>
            <a:r>
              <a:rPr lang="en-029" smtClean="0"/>
              <a:t>Global Warming on ocean temperatures</a:t>
            </a:r>
          </a:p>
          <a:p>
            <a:r>
              <a:rPr lang="en-029" smtClean="0"/>
              <a:t>Desertification from Africa which brings dust to the Caribbean sea from the trade winds are believed to bring fungi which can harm polyps  </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1"/>
          <p:cNvSpPr>
            <a:spLocks noGrp="1"/>
          </p:cNvSpPr>
          <p:nvPr>
            <p:ph type="title"/>
          </p:nvPr>
        </p:nvSpPr>
        <p:spPr/>
        <p:txBody>
          <a:bodyPr/>
          <a:lstStyle/>
          <a:p>
            <a:r>
              <a:rPr lang="en-029" smtClean="0"/>
              <a:t>Human Threats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Deforestation – increasing water turbidity from erosion, etc.</a:t>
            </a:r>
          </a:p>
          <a:p>
            <a:pPr fontAlgn="auto">
              <a:spcAft>
                <a:spcPts val="0"/>
              </a:spcAft>
              <a:defRPr/>
            </a:pPr>
            <a:r>
              <a:rPr lang="en-029" dirty="0" smtClean="0"/>
              <a:t>Urban settlements near the coast and the pollution from them disturbs the ecological connection of the reef and fisheries</a:t>
            </a:r>
          </a:p>
          <a:p>
            <a:pPr fontAlgn="auto">
              <a:spcAft>
                <a:spcPts val="0"/>
              </a:spcAft>
              <a:defRPr/>
            </a:pPr>
            <a:r>
              <a:rPr lang="en-029" dirty="0" smtClean="0"/>
              <a:t>Harvesting the reef itself for sale</a:t>
            </a:r>
          </a:p>
          <a:p>
            <a:pPr fontAlgn="auto">
              <a:spcAft>
                <a:spcPts val="0"/>
              </a:spcAft>
              <a:defRPr/>
            </a:pPr>
            <a:r>
              <a:rPr lang="en-029" dirty="0" smtClean="0"/>
              <a:t>Sewage near the coast causes eutrophication, killing and choking coral</a:t>
            </a:r>
          </a:p>
          <a:p>
            <a:pPr fontAlgn="auto">
              <a:spcAft>
                <a:spcPts val="0"/>
              </a:spcAft>
              <a:defRPr/>
            </a:pPr>
            <a:r>
              <a:rPr lang="en-029" dirty="0" smtClean="0"/>
              <a:t>Poisonous industrial effluence</a:t>
            </a:r>
          </a:p>
          <a:p>
            <a:pPr fontAlgn="auto">
              <a:spcAft>
                <a:spcPts val="0"/>
              </a:spcAft>
              <a:defRPr/>
            </a:pPr>
            <a:r>
              <a:rPr lang="en-029" dirty="0" smtClean="0"/>
              <a:t>Hot water from power plants affects sea temperatures</a:t>
            </a:r>
          </a:p>
          <a:p>
            <a:pPr fontAlgn="auto">
              <a:spcAft>
                <a:spcPts val="0"/>
              </a:spcAft>
              <a:defRPr/>
            </a:pPr>
            <a:r>
              <a:rPr lang="en-029" dirty="0" smtClean="0"/>
              <a:t>Overfishing</a:t>
            </a:r>
          </a:p>
          <a:p>
            <a:pPr fontAlgn="auto">
              <a:spcAft>
                <a:spcPts val="0"/>
              </a:spcAft>
              <a:defRPr/>
            </a:pPr>
            <a:r>
              <a:rPr lang="en-029" dirty="0" smtClean="0"/>
              <a:t>Destructive fishing techniques such as dynamite fishing</a:t>
            </a:r>
          </a:p>
          <a:p>
            <a:pPr marL="0" indent="0" fontAlgn="auto">
              <a:spcAft>
                <a:spcPts val="0"/>
              </a:spcAft>
              <a:buFont typeface="Arial" pitchFamily="34" charset="0"/>
              <a:buNone/>
              <a:defRPr/>
            </a:pPr>
            <a:endParaRPr lang="en-029"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029" smtClean="0"/>
              <a:t>Society</a:t>
            </a:r>
          </a:p>
        </p:txBody>
      </p:sp>
      <p:sp>
        <p:nvSpPr>
          <p:cNvPr id="18435" name="Content Placeholder 2"/>
          <p:cNvSpPr>
            <a:spLocks noGrp="1"/>
          </p:cNvSpPr>
          <p:nvPr>
            <p:ph idx="1"/>
          </p:nvPr>
        </p:nvSpPr>
        <p:spPr/>
        <p:txBody>
          <a:bodyPr/>
          <a:lstStyle/>
          <a:p>
            <a:r>
              <a:rPr lang="en-US" smtClean="0"/>
              <a:t>Each society has a social structure - that is a network of interrelationships among individuals and groups. </a:t>
            </a:r>
          </a:p>
          <a:p>
            <a:r>
              <a:rPr lang="en-US" smtClean="0"/>
              <a:t>Sociologists study these various</a:t>
            </a:r>
            <a:r>
              <a:rPr lang="en-029" smtClean="0"/>
              <a:t> </a:t>
            </a:r>
            <a:r>
              <a:rPr lang="en-US" smtClean="0"/>
              <a:t>relationships in order to determine their effects on the overall function of the society.</a:t>
            </a:r>
          </a:p>
          <a:p>
            <a:endParaRPr lang="en-029" smtClean="0"/>
          </a:p>
          <a:p>
            <a:endParaRPr lang="en-029" smtClean="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1"/>
          <p:cNvSpPr>
            <a:spLocks noGrp="1"/>
          </p:cNvSpPr>
          <p:nvPr>
            <p:ph type="title"/>
          </p:nvPr>
        </p:nvSpPr>
        <p:spPr/>
        <p:txBody>
          <a:bodyPr/>
          <a:lstStyle/>
          <a:p>
            <a:r>
              <a:rPr lang="en-029" smtClean="0"/>
              <a:t>Hurricanes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a:t>A severe</a:t>
            </a:r>
            <a:r>
              <a:rPr lang="en-029" dirty="0" smtClean="0"/>
              <a:t>, low pressure system and </a:t>
            </a:r>
            <a:r>
              <a:rPr lang="en-029" dirty="0"/>
              <a:t>rotating tropical storm with heavy rains and cyclonic winds exceeding </a:t>
            </a:r>
            <a:r>
              <a:rPr lang="en-029" dirty="0" smtClean="0"/>
              <a:t>119 km </a:t>
            </a:r>
            <a:r>
              <a:rPr lang="en-029" dirty="0"/>
              <a:t>per </a:t>
            </a:r>
            <a:r>
              <a:rPr lang="en-029" dirty="0" smtClean="0"/>
              <a:t>hour (74 mph), occurring </a:t>
            </a:r>
            <a:r>
              <a:rPr lang="en-029" dirty="0"/>
              <a:t>in the Northern Hemisphere. </a:t>
            </a:r>
            <a:endParaRPr lang="en-029" dirty="0" smtClean="0"/>
          </a:p>
          <a:p>
            <a:pPr fontAlgn="auto">
              <a:spcAft>
                <a:spcPts val="0"/>
              </a:spcAft>
              <a:defRPr/>
            </a:pPr>
            <a:r>
              <a:rPr lang="en-029" dirty="0" smtClean="0"/>
              <a:t>Hurricanes </a:t>
            </a:r>
            <a:r>
              <a:rPr lang="en-029" dirty="0"/>
              <a:t>originate in the tropical parts of the Atlantic Ocean or the Caribbean Sea and move generally northward. They lose force when they move over land or colder ocean waters</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tle 1"/>
          <p:cNvSpPr>
            <a:spLocks noGrp="1"/>
          </p:cNvSpPr>
          <p:nvPr>
            <p:ph type="title"/>
          </p:nvPr>
        </p:nvSpPr>
        <p:spPr/>
        <p:txBody>
          <a:bodyPr/>
          <a:lstStyle/>
          <a:p>
            <a:r>
              <a:rPr lang="en-029" smtClean="0"/>
              <a:t>Formation of a Hurricane</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Off the coast of Africa between June 1 and November 30 convectional disturbances come to the Caribbean</a:t>
            </a:r>
          </a:p>
          <a:p>
            <a:pPr marL="971550" lvl="1" indent="-514350" fontAlgn="auto">
              <a:spcAft>
                <a:spcPts val="0"/>
              </a:spcAft>
              <a:buFont typeface="+mj-lt"/>
              <a:buAutoNum type="arabicPeriod"/>
              <a:defRPr/>
            </a:pPr>
            <a:r>
              <a:rPr lang="en-029" dirty="0" smtClean="0"/>
              <a:t>Convection produces thunderstorms and heavy rainfall which produces a continuous uplift of air, cooling to produce tall clouds</a:t>
            </a:r>
          </a:p>
          <a:p>
            <a:pPr marL="971550" lvl="1" indent="-514350" fontAlgn="auto">
              <a:spcAft>
                <a:spcPts val="0"/>
              </a:spcAft>
              <a:buFont typeface="+mj-lt"/>
              <a:buAutoNum type="arabicPeriod"/>
              <a:defRPr/>
            </a:pPr>
            <a:r>
              <a:rPr lang="en-029" dirty="0" smtClean="0"/>
              <a:t>As the vapour rises it cools and condenses releasing great energy producing warmness higher up encouraging clouds to </a:t>
            </a:r>
            <a:r>
              <a:rPr lang="en-029" dirty="0" err="1" smtClean="0"/>
              <a:t>futher</a:t>
            </a:r>
            <a:r>
              <a:rPr lang="en-029" dirty="0" smtClean="0"/>
              <a:t> rise and condense</a:t>
            </a:r>
          </a:p>
          <a:p>
            <a:pPr marL="971550" lvl="1" indent="-514350" fontAlgn="auto">
              <a:spcAft>
                <a:spcPts val="0"/>
              </a:spcAft>
              <a:buFont typeface="+mj-lt"/>
              <a:buAutoNum type="arabicPeriod"/>
              <a:defRPr/>
            </a:pPr>
            <a:r>
              <a:rPr lang="en-029" dirty="0" smtClean="0"/>
              <a:t>Cumulonimbus clouds are formed</a:t>
            </a:r>
          </a:p>
          <a:p>
            <a:pPr marL="971550" lvl="1" indent="-514350" fontAlgn="auto">
              <a:spcAft>
                <a:spcPts val="0"/>
              </a:spcAft>
              <a:buFont typeface="+mj-lt"/>
              <a:buAutoNum type="arabicPeriod"/>
              <a:defRPr/>
            </a:pPr>
            <a:r>
              <a:rPr lang="en-029" dirty="0" smtClean="0"/>
              <a:t>Pressure drops due to the rising air forcing more air and vapour into the system</a:t>
            </a:r>
          </a:p>
          <a:p>
            <a:pPr marL="971550" lvl="1" indent="-514350" fontAlgn="auto">
              <a:spcAft>
                <a:spcPts val="0"/>
              </a:spcAft>
              <a:buFont typeface="+mj-lt"/>
              <a:buAutoNum type="arabicPeriod"/>
              <a:defRPr/>
            </a:pPr>
            <a:r>
              <a:rPr lang="en-029" dirty="0" err="1" smtClean="0"/>
              <a:t>Coriolis</a:t>
            </a:r>
            <a:r>
              <a:rPr lang="en-029" dirty="0" smtClean="0"/>
              <a:t> force imparts a spinning effect and pressure decreases in the system</a:t>
            </a:r>
          </a:p>
          <a:p>
            <a:pPr marL="971550" lvl="1" indent="-514350" fontAlgn="auto">
              <a:spcAft>
                <a:spcPts val="0"/>
              </a:spcAft>
              <a:buFont typeface="+mj-lt"/>
              <a:buAutoNum type="arabicPeriod"/>
              <a:defRPr/>
            </a:pPr>
            <a:r>
              <a:rPr lang="en-029" dirty="0" smtClean="0"/>
              <a:t>Strong and powerful winds are formed.</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p:cNvSpPr>
            <a:spLocks noGrp="1"/>
          </p:cNvSpPr>
          <p:nvPr>
            <p:ph type="title"/>
          </p:nvPr>
        </p:nvSpPr>
        <p:spPr/>
        <p:txBody>
          <a:bodyPr/>
          <a:lstStyle/>
          <a:p>
            <a:r>
              <a:rPr lang="en-029" smtClean="0"/>
              <a:t>Features of A Hurricane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Extremely low pressure</a:t>
            </a:r>
          </a:p>
          <a:p>
            <a:pPr fontAlgn="auto">
              <a:spcAft>
                <a:spcPts val="0"/>
              </a:spcAft>
              <a:defRPr/>
            </a:pPr>
            <a:r>
              <a:rPr lang="en-029" dirty="0" smtClean="0"/>
              <a:t>Strong winds</a:t>
            </a:r>
          </a:p>
          <a:p>
            <a:pPr fontAlgn="auto">
              <a:spcAft>
                <a:spcPts val="0"/>
              </a:spcAft>
              <a:defRPr/>
            </a:pPr>
            <a:r>
              <a:rPr lang="en-029" dirty="0" smtClean="0"/>
              <a:t>Heavy convectional rainfall</a:t>
            </a:r>
          </a:p>
          <a:p>
            <a:pPr fontAlgn="auto">
              <a:spcAft>
                <a:spcPts val="0"/>
              </a:spcAft>
              <a:defRPr/>
            </a:pPr>
            <a:r>
              <a:rPr lang="en-029" dirty="0" smtClean="0"/>
              <a:t>First half normally has winds spiralling in from the north-west</a:t>
            </a:r>
            <a:r>
              <a:rPr lang="en-029" dirty="0"/>
              <a:t> </a:t>
            </a:r>
            <a:r>
              <a:rPr lang="en-029" dirty="0" smtClean="0"/>
              <a:t>&amp; west with increasing intensity until the </a:t>
            </a:r>
            <a:r>
              <a:rPr lang="en-029" dirty="0" err="1" smtClean="0"/>
              <a:t>eyewall</a:t>
            </a:r>
            <a:r>
              <a:rPr lang="en-029" dirty="0" smtClean="0"/>
              <a:t> with max force</a:t>
            </a:r>
          </a:p>
          <a:p>
            <a:pPr fontAlgn="auto">
              <a:spcAft>
                <a:spcPts val="0"/>
              </a:spcAft>
              <a:defRPr/>
            </a:pPr>
            <a:r>
              <a:rPr lang="en-029" dirty="0" smtClean="0"/>
              <a:t>When the eye passes there is relative calm with sinking winds</a:t>
            </a:r>
          </a:p>
          <a:p>
            <a:pPr fontAlgn="auto">
              <a:spcAft>
                <a:spcPts val="0"/>
              </a:spcAft>
              <a:defRPr/>
            </a:pPr>
            <a:r>
              <a:rPr lang="en-029" dirty="0" smtClean="0"/>
              <a:t>Second half </a:t>
            </a:r>
            <a:r>
              <a:rPr lang="en-029" dirty="0" err="1" smtClean="0"/>
              <a:t>arives</a:t>
            </a:r>
            <a:r>
              <a:rPr lang="en-029" dirty="0" smtClean="0"/>
              <a:t> with SW and SE winds</a:t>
            </a:r>
          </a:p>
          <a:p>
            <a:pPr fontAlgn="auto">
              <a:spcAft>
                <a:spcPts val="0"/>
              </a:spcAft>
              <a:defRPr/>
            </a:pPr>
            <a:endParaRPr lang="en-029"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tle 1"/>
          <p:cNvSpPr>
            <a:spLocks noGrp="1"/>
          </p:cNvSpPr>
          <p:nvPr>
            <p:ph type="title"/>
          </p:nvPr>
        </p:nvSpPr>
        <p:spPr/>
        <p:txBody>
          <a:bodyPr/>
          <a:lstStyle/>
          <a:p>
            <a:r>
              <a:rPr lang="en-029" smtClean="0"/>
              <a:t>Earthquakes and Volcanoes</a:t>
            </a:r>
          </a:p>
        </p:txBody>
      </p:sp>
      <p:sp>
        <p:nvSpPr>
          <p:cNvPr id="187395" name="Content Placeholder 2"/>
          <p:cNvSpPr>
            <a:spLocks noGrp="1"/>
          </p:cNvSpPr>
          <p:nvPr>
            <p:ph idx="1"/>
          </p:nvPr>
        </p:nvSpPr>
        <p:spPr/>
        <p:txBody>
          <a:bodyPr/>
          <a:lstStyle/>
          <a:p>
            <a:r>
              <a:rPr lang="en-029" smtClean="0"/>
              <a:t>The theory of Plate Tectonics states that the Earth’s crust is composed of several large slabs or plates of rigid crustal materials and some smaller ones in continuous movement.</a:t>
            </a:r>
          </a:p>
          <a:p>
            <a:r>
              <a:rPr lang="en-029" smtClean="0"/>
              <a:t>Where one plate meets another that is called a plate boundary or margin</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tle 1"/>
          <p:cNvSpPr>
            <a:spLocks noGrp="1"/>
          </p:cNvSpPr>
          <p:nvPr>
            <p:ph type="title"/>
          </p:nvPr>
        </p:nvSpPr>
        <p:spPr/>
        <p:txBody>
          <a:bodyPr/>
          <a:lstStyle/>
          <a:p>
            <a:r>
              <a:rPr lang="en-029" smtClean="0"/>
              <a:t>Divergent Plate Margins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a:t>At these type of plate margins two plates are moving apart (DIVERGE) from each other in opposite directions.  </a:t>
            </a:r>
            <a:endParaRPr lang="en-029" dirty="0" smtClean="0"/>
          </a:p>
          <a:p>
            <a:pPr fontAlgn="auto">
              <a:spcAft>
                <a:spcPts val="0"/>
              </a:spcAft>
              <a:defRPr/>
            </a:pPr>
            <a:r>
              <a:rPr lang="en-029" dirty="0" smtClean="0"/>
              <a:t>Convection </a:t>
            </a:r>
            <a:r>
              <a:rPr lang="en-029" dirty="0"/>
              <a:t>currents moving in opposite directions (caused by the intense heat of the Earth's interior) in the mantle move two plates apart.  As these plates move apart this leaves cracks and fissures, lines of weakness, that allows magma from the mantle to escapes from the highly pressurised interior of the planet. </a:t>
            </a:r>
            <a:endParaRPr lang="en-029" dirty="0" smtClean="0"/>
          </a:p>
          <a:p>
            <a:pPr fontAlgn="auto">
              <a:spcAft>
                <a:spcPts val="0"/>
              </a:spcAft>
              <a:defRPr/>
            </a:pPr>
            <a:r>
              <a:rPr lang="en-029" dirty="0" smtClean="0"/>
              <a:t>This </a:t>
            </a:r>
            <a:r>
              <a:rPr lang="en-029" dirty="0"/>
              <a:t>magma fills the gap and eventually erupts onto the surface and cools as new land.  this can create huge ridges of undersea mountains and volcanoes such as the Mid-Atlantic Ridge, and where these mountains poke above the level of the sea islands are created. Both earthquakes and volcanoes can result at these margins, the earthquakes caused by the movement of magma through the crust. A </a:t>
            </a:r>
            <a:r>
              <a:rPr lang="en-029" dirty="0" err="1"/>
              <a:t>reall</a:t>
            </a:r>
            <a:endParaRPr lang="en-029"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p:cNvSpPr>
            <a:spLocks noGrp="1"/>
          </p:cNvSpPr>
          <p:nvPr>
            <p:ph type="title"/>
          </p:nvPr>
        </p:nvSpPr>
        <p:spPr/>
        <p:txBody>
          <a:bodyPr/>
          <a:lstStyle/>
          <a:p>
            <a:r>
              <a:rPr lang="en-029" smtClean="0"/>
              <a:t>Convergent Plate Margins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a:t>At these margins 2 plates move or CONVERGE together and the </a:t>
            </a:r>
            <a:r>
              <a:rPr lang="en-029" dirty="0">
                <a:hlinkClick r:id="rId2"/>
              </a:rPr>
              <a:t>Destruction</a:t>
            </a:r>
            <a:r>
              <a:rPr lang="en-029" dirty="0"/>
              <a:t> of some of the Earth's crust results.  An oceanic plate (denser) is pushed towards a continental plate (less dense) by convection currents deep within the Earth's interior. </a:t>
            </a:r>
            <a:endParaRPr lang="en-029" dirty="0" smtClean="0"/>
          </a:p>
          <a:p>
            <a:pPr fontAlgn="auto">
              <a:spcAft>
                <a:spcPts val="0"/>
              </a:spcAft>
              <a:defRPr/>
            </a:pPr>
            <a:r>
              <a:rPr lang="en-029" dirty="0" smtClean="0"/>
              <a:t>The </a:t>
            </a:r>
            <a:r>
              <a:rPr lang="en-029" dirty="0"/>
              <a:t>oceanic plate is </a:t>
            </a:r>
            <a:r>
              <a:rPr lang="en-029" dirty="0" err="1"/>
              <a:t>subducted</a:t>
            </a:r>
            <a:r>
              <a:rPr lang="en-029" dirty="0"/>
              <a:t> (pushed under) the continental plate at what is called a </a:t>
            </a:r>
            <a:r>
              <a:rPr lang="en-029" dirty="0" err="1"/>
              <a:t>subduction</a:t>
            </a:r>
            <a:r>
              <a:rPr lang="en-029" dirty="0"/>
              <a:t> zone, creating a deep ocean trench.  It is the Oceanic crust which sinks down into the mantle because it is denser (heavier). As it descends friction, increasing pressure and heat from the mantle melt the plate.  </a:t>
            </a:r>
            <a:endParaRPr lang="en-029" dirty="0" smtClean="0"/>
          </a:p>
          <a:p>
            <a:pPr fontAlgn="auto">
              <a:spcAft>
                <a:spcPts val="0"/>
              </a:spcAft>
              <a:defRPr/>
            </a:pPr>
            <a:r>
              <a:rPr lang="en-029" dirty="0" smtClean="0"/>
              <a:t>Some </a:t>
            </a:r>
            <a:r>
              <a:rPr lang="en-029" dirty="0"/>
              <a:t>of this molten material can work its way up through the continental crust through fissures and cracks in the crust to collect in magma chambers.  This is often some distance from the margin where magma can eventually re-emerge at the surface to create a range of mountains.  The movement of the plates grinding past one another can create earthquakes,</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p:cNvSpPr>
            <a:spLocks noGrp="1"/>
          </p:cNvSpPr>
          <p:nvPr>
            <p:ph type="title"/>
          </p:nvPr>
        </p:nvSpPr>
        <p:spPr/>
        <p:txBody>
          <a:bodyPr/>
          <a:lstStyle/>
          <a:p>
            <a:r>
              <a:rPr lang="en-029" smtClean="0"/>
              <a:t>Transform Plate Margins</a:t>
            </a:r>
          </a:p>
        </p:txBody>
      </p:sp>
      <p:sp>
        <p:nvSpPr>
          <p:cNvPr id="190467" name="Content Placeholder 2"/>
          <p:cNvSpPr>
            <a:spLocks noGrp="1"/>
          </p:cNvSpPr>
          <p:nvPr>
            <p:ph idx="1"/>
          </p:nvPr>
        </p:nvSpPr>
        <p:spPr/>
        <p:txBody>
          <a:bodyPr/>
          <a:lstStyle/>
          <a:p>
            <a:r>
              <a:rPr lang="en-029" smtClean="0"/>
              <a:t>Transform boundaries (Conservative) occur where plates slide or, perhaps more accurately, grind past each other along transform faults. The relative motion of the two plates is either sinistral (left side toward the observer) or dextral (right side toward the observer). The San Andreas Fault in California is an example of a transform boundary exhibiting dextral motion.</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p:txBody>
          <a:bodyPr/>
          <a:lstStyle/>
          <a:p>
            <a:endParaRPr lang="en-029" smtClean="0"/>
          </a:p>
        </p:txBody>
      </p:sp>
      <p:pic>
        <p:nvPicPr>
          <p:cNvPr id="191492" name="Picture 2" descr="File:Tectonic plate boundaries.png"/>
          <p:cNvPicPr>
            <a:picLocks noGrp="1" noChangeAspect="1" noChangeArrowheads="1"/>
          </p:cNvPicPr>
          <p:nvPr>
            <p:ph type="pic" idx="1"/>
          </p:nvPr>
        </p:nvPicPr>
        <p:blipFill>
          <a:blip/>
          <a:srcRect t="17568" b="17568"/>
          <a:stretch>
            <a:fillRect/>
          </a:stretch>
        </p:blipFill>
        <p:spPr>
          <a:noFill/>
        </p:spPr>
      </p:pic>
      <p:sp>
        <p:nvSpPr>
          <p:cNvPr id="191491" name="Text Placeholder 3"/>
          <p:cNvSpPr>
            <a:spLocks noGrp="1"/>
          </p:cNvSpPr>
          <p:nvPr>
            <p:ph type="body" sz="half" idx="2"/>
          </p:nvPr>
        </p:nvSpPr>
        <p:spPr/>
        <p:txBody>
          <a:bodyPr/>
          <a:lstStyle/>
          <a:p>
            <a:endParaRPr lang="en-029" smtClean="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p:txBody>
          <a:bodyPr/>
          <a:lstStyle/>
          <a:p>
            <a:r>
              <a:rPr lang="en-029" smtClean="0"/>
              <a:t>Earthquakes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u="sng" dirty="0"/>
              <a:t>Earthquake</a:t>
            </a:r>
            <a:r>
              <a:rPr lang="en-US" dirty="0"/>
              <a:t> is a vibration or a series of vibrations due to sudden movement of crustal rocks. They occur wherever stresses build up within the crust as result of crustal </a:t>
            </a:r>
            <a:r>
              <a:rPr lang="en-US" dirty="0" smtClean="0"/>
              <a:t>plate </a:t>
            </a:r>
            <a:r>
              <a:rPr lang="en-US" dirty="0"/>
              <a:t>movements (transform). As stress is applied to an area the rocks will gradually bend to accommodate the forces being exerted. Eventually, however the stresses will become so great that they will exceed the strength of the rocks which will then break, releasing large amount of energy. This sudden release of energy produces an earthquake.</a:t>
            </a:r>
            <a:endParaRPr lang="en-029" dirty="0"/>
          </a:p>
          <a:p>
            <a:pPr fontAlgn="auto">
              <a:spcAft>
                <a:spcPts val="0"/>
              </a:spcAft>
              <a:defRPr/>
            </a:pPr>
            <a:endParaRPr lang="en-029"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p:txBody>
          <a:bodyPr/>
          <a:lstStyle/>
          <a:p>
            <a:r>
              <a:rPr lang="en-029" smtClean="0"/>
              <a:t>Earthquakes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dirty="0"/>
              <a:t>The location of the stress within the crust is called the focus, and the position on the earth's surface, directly above the focus is called the epicenter, with the vibrations spreading outwards in concentric circles from the point. The effect that an earthquake has on the surface depends on the types of rocks near the focus as well as the distance from the epicenter. When earthquakes originate under the ocean, it causes a disturbance of the water which, then results in tsunamis being generated. </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029" smtClean="0"/>
              <a:t>Elements of a society</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Many elements determine the general social conditions of a </a:t>
            </a:r>
            <a:r>
              <a:rPr lang="en-US" dirty="0" smtClean="0"/>
              <a:t>society. These elements</a:t>
            </a:r>
            <a:r>
              <a:rPr lang="en-029" dirty="0" smtClean="0"/>
              <a:t> </a:t>
            </a:r>
            <a:r>
              <a:rPr lang="en-US" dirty="0" smtClean="0"/>
              <a:t>can </a:t>
            </a:r>
            <a:r>
              <a:rPr lang="en-US" dirty="0"/>
              <a:t>be classified into five major </a:t>
            </a:r>
            <a:r>
              <a:rPr lang="en-US" dirty="0" smtClean="0"/>
              <a:t>areas: </a:t>
            </a:r>
            <a:endParaRPr lang="en-US" dirty="0"/>
          </a:p>
          <a:p>
            <a:pPr marL="514350" indent="-514350" fontAlgn="auto">
              <a:spcAft>
                <a:spcPts val="0"/>
              </a:spcAft>
              <a:buFont typeface="+mj-lt"/>
              <a:buAutoNum type="arabicPeriod"/>
              <a:defRPr/>
            </a:pPr>
            <a:r>
              <a:rPr lang="en-US" dirty="0" smtClean="0"/>
              <a:t>population characteristics</a:t>
            </a:r>
          </a:p>
          <a:p>
            <a:pPr marL="514350" indent="-514350" fontAlgn="auto">
              <a:spcAft>
                <a:spcPts val="0"/>
              </a:spcAft>
              <a:buFont typeface="+mj-lt"/>
              <a:buAutoNum type="arabicPeriod"/>
              <a:defRPr/>
            </a:pPr>
            <a:r>
              <a:rPr lang="en-US" dirty="0" smtClean="0"/>
              <a:t>social behaviour</a:t>
            </a:r>
          </a:p>
          <a:p>
            <a:pPr marL="514350" indent="-514350" fontAlgn="auto">
              <a:spcAft>
                <a:spcPts val="0"/>
              </a:spcAft>
              <a:buFont typeface="+mj-lt"/>
              <a:buAutoNum type="arabicPeriod"/>
              <a:defRPr/>
            </a:pPr>
            <a:r>
              <a:rPr lang="en-US" dirty="0" smtClean="0"/>
              <a:t>social </a:t>
            </a:r>
            <a:r>
              <a:rPr lang="en-US" dirty="0"/>
              <a:t>institutions </a:t>
            </a:r>
            <a:endParaRPr lang="en-US" dirty="0" smtClean="0"/>
          </a:p>
          <a:p>
            <a:pPr marL="514350" indent="-514350" fontAlgn="auto">
              <a:spcAft>
                <a:spcPts val="0"/>
              </a:spcAft>
              <a:buFont typeface="+mj-lt"/>
              <a:buAutoNum type="arabicPeriod"/>
              <a:defRPr/>
            </a:pPr>
            <a:r>
              <a:rPr lang="en-US" dirty="0" smtClean="0"/>
              <a:t>cultural </a:t>
            </a:r>
            <a:r>
              <a:rPr lang="en-US" dirty="0"/>
              <a:t>influences </a:t>
            </a:r>
            <a:endParaRPr lang="en-US" dirty="0" smtClean="0"/>
          </a:p>
          <a:p>
            <a:pPr marL="514350" indent="-514350" fontAlgn="auto">
              <a:spcAft>
                <a:spcPts val="0"/>
              </a:spcAft>
              <a:buFont typeface="+mj-lt"/>
              <a:buAutoNum type="arabicPeriod"/>
              <a:defRPr/>
            </a:pPr>
            <a:r>
              <a:rPr lang="en-US" dirty="0" smtClean="0"/>
              <a:t>social </a:t>
            </a:r>
            <a:r>
              <a:rPr lang="en-US" dirty="0"/>
              <a:t>change</a:t>
            </a:r>
            <a:endParaRPr lang="en-029" dirty="0"/>
          </a:p>
          <a:p>
            <a:pPr fontAlgn="auto">
              <a:spcAft>
                <a:spcPts val="0"/>
              </a:spcAft>
              <a:defRPr/>
            </a:pPr>
            <a:endParaRPr lang="en-029"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p:txBody>
          <a:bodyPr/>
          <a:lstStyle/>
          <a:p>
            <a:r>
              <a:rPr lang="en-029" smtClean="0"/>
              <a:t>Effects of Earthquakes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US" dirty="0"/>
              <a:t>Destruction of life and property and this is accompanied by disruption of communication lines, in addition to this is the outbreak of uncontrollable fires from broken gas lines.</a:t>
            </a:r>
            <a:endParaRPr lang="en-029" dirty="0"/>
          </a:p>
          <a:p>
            <a:pPr fontAlgn="auto">
              <a:spcAft>
                <a:spcPts val="0"/>
              </a:spcAft>
              <a:defRPr/>
            </a:pPr>
            <a:r>
              <a:rPr lang="en-US" dirty="0"/>
              <a:t>The earthquake triggers landslides and rock fall.</a:t>
            </a:r>
            <a:endParaRPr lang="en-029" dirty="0"/>
          </a:p>
          <a:p>
            <a:pPr fontAlgn="auto">
              <a:spcAft>
                <a:spcPts val="0"/>
              </a:spcAft>
              <a:defRPr/>
            </a:pPr>
            <a:r>
              <a:rPr lang="en-US" dirty="0"/>
              <a:t>Gigantic waves called tsunamis result in destruction of coastal areas For exam in 1692 great damage was done to </a:t>
            </a:r>
            <a:r>
              <a:rPr lang="en-US" dirty="0" err="1"/>
              <a:t>Annotto</a:t>
            </a:r>
            <a:r>
              <a:rPr lang="en-US" dirty="0"/>
              <a:t> Bay, Buff Bay and Port Antonio in Jamaica In addition, 35 of 115 French buccaneers who were raiding the town St. Ann's Bay were killed by both the Earthquake and tsunami waves.</a:t>
            </a:r>
            <a:endParaRPr lang="en-029" dirty="0"/>
          </a:p>
          <a:p>
            <a:pPr fontAlgn="auto">
              <a:spcAft>
                <a:spcPts val="0"/>
              </a:spcAft>
              <a:defRPr/>
            </a:pPr>
            <a:endParaRPr lang="en-029"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p:nvPr>
        </p:nvSpPr>
        <p:spPr/>
        <p:txBody>
          <a:bodyPr/>
          <a:lstStyle/>
          <a:p>
            <a:r>
              <a:rPr lang="en-029" smtClean="0"/>
              <a:t>Volcanoes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US" dirty="0"/>
              <a:t>There are </a:t>
            </a:r>
            <a:r>
              <a:rPr lang="en-US" b="1" dirty="0"/>
              <a:t>three types </a:t>
            </a:r>
            <a:r>
              <a:rPr lang="en-US" dirty="0"/>
              <a:t>of volcanoes - lava cone, ash and cinder cone and composite cone - based on the material which makes up the volcano. In addition volcanoes are classified according to their level of activity. </a:t>
            </a:r>
            <a:endParaRPr lang="en-US" dirty="0" smtClean="0"/>
          </a:p>
          <a:p>
            <a:pPr fontAlgn="auto">
              <a:spcAft>
                <a:spcPts val="0"/>
              </a:spcAft>
              <a:defRPr/>
            </a:pPr>
            <a:r>
              <a:rPr lang="en-US" dirty="0" smtClean="0"/>
              <a:t>The </a:t>
            </a:r>
            <a:r>
              <a:rPr lang="en-US" b="1" dirty="0"/>
              <a:t>active </a:t>
            </a:r>
            <a:r>
              <a:rPr lang="en-US" dirty="0"/>
              <a:t>volcanoes are the ones "which erupt </a:t>
            </a:r>
            <a:r>
              <a:rPr lang="en-US" b="1" dirty="0"/>
              <a:t>or </a:t>
            </a:r>
            <a:r>
              <a:rPr lang="en-US" dirty="0"/>
              <a:t>show.,; signs of eruption on a regular basis. The </a:t>
            </a:r>
            <a:r>
              <a:rPr lang="en-US" b="1" dirty="0"/>
              <a:t>dormant </a:t>
            </a:r>
            <a:r>
              <a:rPr lang="en-US" dirty="0"/>
              <a:t>volcanoes are the sleeping ones which have not eruption for a long time but have signs or grumbling. The </a:t>
            </a:r>
            <a:r>
              <a:rPr lang="en-US" b="1" dirty="0"/>
              <a:t>extinct </a:t>
            </a:r>
            <a:r>
              <a:rPr lang="en-US" dirty="0"/>
              <a:t>ones are those which have not erupted for centuries; they have practically died out.   </a:t>
            </a:r>
            <a:endParaRPr lang="en-029" dirty="0"/>
          </a:p>
          <a:p>
            <a:pPr fontAlgn="auto">
              <a:spcAft>
                <a:spcPts val="0"/>
              </a:spcAft>
              <a:defRPr/>
            </a:pPr>
            <a:endParaRPr lang="en-029"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p:cNvSpPr>
            <a:spLocks noGrp="1"/>
          </p:cNvSpPr>
          <p:nvPr>
            <p:ph type="title"/>
          </p:nvPr>
        </p:nvSpPr>
        <p:spPr/>
        <p:txBody>
          <a:bodyPr/>
          <a:lstStyle/>
          <a:p>
            <a:r>
              <a:rPr lang="en-029" smtClean="0"/>
              <a:t>Volcanoes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dirty="0"/>
              <a:t>The Caribbean region is part of the belt of volcanic activity in the world. There are many evidences of volcanic activities in the region. These include Soufriere eruption in St.., Vincent in 1979, Mt. </a:t>
            </a:r>
            <a:r>
              <a:rPr lang="en-US" dirty="0" err="1"/>
              <a:t>Pelee</a:t>
            </a:r>
            <a:r>
              <a:rPr lang="en-US" dirty="0"/>
              <a:t> eruption in 1902 and the Soufriere eruption in Montserrat in 1995. In addition to these there are many evidences of volcanism such as Crater Lake in Grenada, volcanic plugs in St. Lucia, </a:t>
            </a:r>
            <a:r>
              <a:rPr lang="en-US" dirty="0" err="1"/>
              <a:t>fumeroles</a:t>
            </a:r>
            <a:r>
              <a:rPr lang="en-US" dirty="0"/>
              <a:t> which sends out steam and gases and </a:t>
            </a:r>
            <a:r>
              <a:rPr lang="en-US" dirty="0" err="1"/>
              <a:t>sulphur</a:t>
            </a:r>
            <a:r>
              <a:rPr lang="en-US" dirty="0"/>
              <a:t> dioxide (St Lucia and Dominica) </a:t>
            </a:r>
            <a:endParaRPr lang="en-029" dirty="0"/>
          </a:p>
          <a:p>
            <a:pPr fontAlgn="auto">
              <a:spcAft>
                <a:spcPts val="0"/>
              </a:spcAft>
              <a:defRPr/>
            </a:pPr>
            <a:endParaRPr lang="en-029"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1"/>
          <p:cNvSpPr>
            <a:spLocks noGrp="1"/>
          </p:cNvSpPr>
          <p:nvPr>
            <p:ph type="title"/>
          </p:nvPr>
        </p:nvSpPr>
        <p:spPr/>
        <p:txBody>
          <a:bodyPr/>
          <a:lstStyle/>
          <a:p>
            <a:r>
              <a:rPr lang="en-029" smtClean="0"/>
              <a:t>Effects of Volcanoes</a:t>
            </a:r>
          </a:p>
        </p:txBody>
      </p:sp>
      <p:sp>
        <p:nvSpPr>
          <p:cNvPr id="3" name="Content Placeholder 2"/>
          <p:cNvSpPr>
            <a:spLocks noGrp="1"/>
          </p:cNvSpPr>
          <p:nvPr>
            <p:ph idx="1"/>
          </p:nvPr>
        </p:nvSpPr>
        <p:spPr/>
        <p:txBody>
          <a:bodyPr rtlCol="0">
            <a:normAutofit fontScale="62500" lnSpcReduction="20000"/>
          </a:bodyPr>
          <a:lstStyle/>
          <a:p>
            <a:pPr marL="0" indent="0" fontAlgn="auto">
              <a:spcAft>
                <a:spcPts val="0"/>
              </a:spcAft>
              <a:buFont typeface="Arial" pitchFamily="34" charset="0"/>
              <a:buNone/>
              <a:defRPr/>
            </a:pPr>
            <a:endParaRPr lang="en-029" dirty="0"/>
          </a:p>
          <a:p>
            <a:pPr fontAlgn="auto">
              <a:spcAft>
                <a:spcPts val="0"/>
              </a:spcAft>
              <a:defRPr/>
            </a:pPr>
            <a:r>
              <a:rPr lang="en-US" u="sng" dirty="0"/>
              <a:t>Positive impacts</a:t>
            </a:r>
            <a:endParaRPr lang="en-029" dirty="0"/>
          </a:p>
          <a:p>
            <a:pPr fontAlgn="auto">
              <a:spcAft>
                <a:spcPts val="0"/>
              </a:spcAft>
              <a:defRPr/>
            </a:pPr>
            <a:r>
              <a:rPr lang="en-US" dirty="0"/>
              <a:t>Valuable minerals such as gold, nickel copper in areas such as </a:t>
            </a:r>
            <a:r>
              <a:rPr lang="en-US" dirty="0" err="1"/>
              <a:t>Pakaraima</a:t>
            </a:r>
            <a:r>
              <a:rPr lang="en-US" dirty="0"/>
              <a:t> area in Guyana</a:t>
            </a:r>
            <a:endParaRPr lang="en-029" dirty="0"/>
          </a:p>
          <a:p>
            <a:pPr fontAlgn="auto">
              <a:spcAft>
                <a:spcPts val="0"/>
              </a:spcAft>
              <a:defRPr/>
            </a:pPr>
            <a:r>
              <a:rPr lang="en-US" dirty="0"/>
              <a:t>Good farming soil from weathered volcanic rocks e.g. slopes of Mt. Misery in St. Kitts</a:t>
            </a:r>
            <a:endParaRPr lang="en-029" dirty="0"/>
          </a:p>
          <a:p>
            <a:pPr fontAlgn="auto">
              <a:spcAft>
                <a:spcPts val="0"/>
              </a:spcAft>
              <a:defRPr/>
            </a:pPr>
            <a:r>
              <a:rPr lang="en-US" dirty="0"/>
              <a:t>Hot springs which are potential for thermal energy in countries such as St. Lucia and Dominica</a:t>
            </a:r>
            <a:endParaRPr lang="en-029" dirty="0"/>
          </a:p>
          <a:p>
            <a:pPr fontAlgn="auto">
              <a:spcAft>
                <a:spcPts val="0"/>
              </a:spcAft>
              <a:defRPr/>
            </a:pPr>
            <a:r>
              <a:rPr lang="en-US" dirty="0"/>
              <a:t>Major tourist attraction - </a:t>
            </a:r>
            <a:r>
              <a:rPr lang="en-US" dirty="0" err="1"/>
              <a:t>sulphur</a:t>
            </a:r>
            <a:r>
              <a:rPr lang="en-US" dirty="0"/>
              <a:t> springs in St. Lucia, boiling lake in </a:t>
            </a:r>
            <a:r>
              <a:rPr lang="en-US" dirty="0" smtClean="0"/>
              <a:t>Dominica</a:t>
            </a:r>
            <a:r>
              <a:rPr lang="en-US" dirty="0"/>
              <a:t/>
            </a:r>
            <a:br>
              <a:rPr lang="en-US" dirty="0"/>
            </a:br>
            <a:r>
              <a:rPr lang="en-US" dirty="0"/>
              <a:t>Export of pumice rock - Dominica</a:t>
            </a:r>
            <a:endParaRPr lang="en-029" dirty="0"/>
          </a:p>
          <a:p>
            <a:pPr fontAlgn="auto">
              <a:spcAft>
                <a:spcPts val="0"/>
              </a:spcAft>
              <a:defRPr/>
            </a:pPr>
            <a:r>
              <a:rPr lang="en-US" dirty="0"/>
              <a:t>Creates consciousness among Caribbean people as to the threat of natural </a:t>
            </a:r>
            <a:r>
              <a:rPr lang="en-US" dirty="0" err="1"/>
              <a:t>disa</a:t>
            </a:r>
            <a:r>
              <a:rPr lang="en-US" dirty="0"/>
              <a:t>;</a:t>
            </a:r>
            <a:endParaRPr lang="en-029" dirty="0"/>
          </a:p>
          <a:p>
            <a:pPr fontAlgn="auto">
              <a:spcAft>
                <a:spcPts val="0"/>
              </a:spcAft>
              <a:defRPr/>
            </a:pPr>
            <a:r>
              <a:rPr lang="en-US" dirty="0"/>
              <a:t>Causes governments to enforce building codes to mitigate against the effects earthquakes and other natural </a:t>
            </a:r>
            <a:r>
              <a:rPr lang="en-US" dirty="0" smtClean="0"/>
              <a:t>disasters</a:t>
            </a:r>
            <a:endParaRPr lang="en-029"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le 1"/>
          <p:cNvSpPr>
            <a:spLocks noGrp="1"/>
          </p:cNvSpPr>
          <p:nvPr>
            <p:ph type="title"/>
          </p:nvPr>
        </p:nvSpPr>
        <p:spPr/>
        <p:txBody>
          <a:bodyPr/>
          <a:lstStyle/>
          <a:p>
            <a:r>
              <a:rPr lang="en-029" smtClean="0"/>
              <a:t>Effects of Volcanoes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US" u="sng" dirty="0"/>
              <a:t>Negative impacts</a:t>
            </a:r>
            <a:endParaRPr lang="en-029" dirty="0"/>
          </a:p>
          <a:p>
            <a:pPr fontAlgn="auto">
              <a:spcAft>
                <a:spcPts val="0"/>
              </a:spcAft>
              <a:defRPr/>
            </a:pPr>
            <a:r>
              <a:rPr lang="en-US" dirty="0"/>
              <a:t>Destruction of lives and property; displacement of people and sometimes loss of culture</a:t>
            </a:r>
            <a:endParaRPr lang="en-029" dirty="0"/>
          </a:p>
          <a:p>
            <a:pPr fontAlgn="auto">
              <a:spcAft>
                <a:spcPts val="0"/>
              </a:spcAft>
              <a:defRPr/>
            </a:pPr>
            <a:r>
              <a:rPr lang="en-US" dirty="0"/>
              <a:t>Pollution due to contamination of water supply by ash, dirt and gases. </a:t>
            </a:r>
            <a:endParaRPr lang="en-029" dirty="0"/>
          </a:p>
          <a:p>
            <a:pPr fontAlgn="auto">
              <a:spcAft>
                <a:spcPts val="0"/>
              </a:spcAft>
              <a:defRPr/>
            </a:pPr>
            <a:r>
              <a:rPr lang="en-US" dirty="0"/>
              <a:t>Poisonous gases released into the atmosphere resulting in respiratory ailments</a:t>
            </a:r>
            <a:endParaRPr lang="en-029" dirty="0"/>
          </a:p>
          <a:p>
            <a:pPr fontAlgn="auto">
              <a:spcAft>
                <a:spcPts val="0"/>
              </a:spcAft>
              <a:defRPr/>
            </a:pPr>
            <a:r>
              <a:rPr lang="en-US" dirty="0"/>
              <a:t>Mudflows which destroy vegetation and infrastructure</a:t>
            </a:r>
            <a:endParaRPr lang="en-029" dirty="0"/>
          </a:p>
          <a:p>
            <a:pPr fontAlgn="auto">
              <a:spcAft>
                <a:spcPts val="0"/>
              </a:spcAft>
              <a:defRPr/>
            </a:pPr>
            <a:r>
              <a:rPr lang="en-US" dirty="0"/>
              <a:t>Changes in weather pattern due to clouds of ash which decrease the amount of sunlight reaching the earth</a:t>
            </a:r>
            <a:endParaRPr lang="en-029" dirty="0"/>
          </a:p>
          <a:p>
            <a:pPr fontAlgn="auto">
              <a:spcAft>
                <a:spcPts val="0"/>
              </a:spcAft>
              <a:defRPr/>
            </a:pPr>
            <a:endParaRPr lang="en-029"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Effects of Natural Disasters on the Caribbean</a:t>
            </a:r>
            <a:endParaRPr lang="en-029" dirty="0"/>
          </a:p>
        </p:txBody>
      </p:sp>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b="1" i="1" dirty="0"/>
              <a:t>IMPACT OF NATURAL DISASTER IN THE REGION</a:t>
            </a:r>
            <a:endParaRPr lang="en-029" dirty="0"/>
          </a:p>
          <a:p>
            <a:pPr fontAlgn="auto">
              <a:spcAft>
                <a:spcPts val="0"/>
              </a:spcAft>
              <a:defRPr/>
            </a:pPr>
            <a:r>
              <a:rPr lang="en-US" dirty="0"/>
              <a:t>relocation of settlements - volcanic eruption in Montserrat, earthquake in Royal, Hurricane Ivan (Portland Cottage)</a:t>
            </a:r>
            <a:endParaRPr lang="en-029" dirty="0"/>
          </a:p>
          <a:p>
            <a:pPr fontAlgn="auto">
              <a:spcAft>
                <a:spcPts val="0"/>
              </a:spcAft>
              <a:defRPr/>
            </a:pPr>
            <a:r>
              <a:rPr lang="en-US" dirty="0"/>
              <a:t>Reconstruction of schools, houses businesses and roads</a:t>
            </a:r>
            <a:endParaRPr lang="en-029" dirty="0"/>
          </a:p>
          <a:p>
            <a:pPr fontAlgn="auto">
              <a:spcAft>
                <a:spcPts val="0"/>
              </a:spcAft>
              <a:defRPr/>
            </a:pPr>
            <a:r>
              <a:rPr lang="en-US" dirty="0"/>
              <a:t>Discomfort of having to live in emergency shelters - little privacy &amp; over</a:t>
            </a:r>
            <a:endParaRPr lang="en-029" dirty="0"/>
          </a:p>
          <a:p>
            <a:pPr fontAlgn="auto">
              <a:spcAft>
                <a:spcPts val="0"/>
              </a:spcAft>
              <a:defRPr/>
            </a:pPr>
            <a:r>
              <a:rPr lang="en-US" dirty="0"/>
              <a:t>Migration( internal/external)</a:t>
            </a:r>
            <a:endParaRPr lang="en-029" dirty="0"/>
          </a:p>
          <a:p>
            <a:pPr fontAlgn="auto">
              <a:spcAft>
                <a:spcPts val="0"/>
              </a:spcAft>
              <a:defRPr/>
            </a:pPr>
            <a:r>
              <a:rPr lang="en-US" dirty="0"/>
              <a:t>Destruction of crops - bananas in Jamaica, windward islands, sugar cane,</a:t>
            </a:r>
            <a:endParaRPr lang="en-029" dirty="0"/>
          </a:p>
          <a:p>
            <a:pPr fontAlgn="auto">
              <a:spcAft>
                <a:spcPts val="0"/>
              </a:spcAft>
              <a:defRPr/>
            </a:pPr>
            <a:r>
              <a:rPr lang="en-US" dirty="0"/>
              <a:t>Loss of life, injury respiratory illnesses</a:t>
            </a:r>
            <a:endParaRPr lang="en-029" dirty="0"/>
          </a:p>
          <a:p>
            <a:pPr fontAlgn="auto">
              <a:spcAft>
                <a:spcPts val="0"/>
              </a:spcAft>
              <a:defRPr/>
            </a:pPr>
            <a:r>
              <a:rPr lang="en-US" dirty="0"/>
              <a:t>Psychological stress- homes destroyed life changed - Post Ivan Stress</a:t>
            </a:r>
            <a:endParaRPr lang="en-029" dirty="0"/>
          </a:p>
          <a:p>
            <a:pPr fontAlgn="auto">
              <a:spcAft>
                <a:spcPts val="0"/>
              </a:spcAft>
              <a:defRPr/>
            </a:pPr>
            <a:r>
              <a:rPr lang="en-US" dirty="0"/>
              <a:t>Adherence to building codes and location</a:t>
            </a:r>
            <a:endParaRPr lang="en-029" dirty="0"/>
          </a:p>
          <a:p>
            <a:pPr fontAlgn="auto">
              <a:spcAft>
                <a:spcPts val="0"/>
              </a:spcAft>
              <a:defRPr/>
            </a:pPr>
            <a:r>
              <a:rPr lang="en-US" dirty="0"/>
              <a:t>Increased emphasis on disaster preparedness and mitigation education</a:t>
            </a:r>
            <a:endParaRPr lang="en-029" dirty="0"/>
          </a:p>
          <a:p>
            <a:pPr fontAlgn="auto">
              <a:spcAft>
                <a:spcPts val="0"/>
              </a:spcAft>
              <a:defRPr/>
            </a:pPr>
            <a:r>
              <a:rPr lang="en-US" dirty="0"/>
              <a:t>Training for disaster relief</a:t>
            </a:r>
            <a:endParaRPr lang="en-029" dirty="0"/>
          </a:p>
          <a:p>
            <a:pPr fontAlgn="auto">
              <a:spcAft>
                <a:spcPts val="0"/>
              </a:spcAft>
              <a:defRPr/>
            </a:pPr>
            <a:r>
              <a:rPr lang="en-US" dirty="0"/>
              <a:t>Increased COL -insurance costs, price gouging (food, building material etc.)</a:t>
            </a:r>
            <a:endParaRPr lang="en-029" dirty="0"/>
          </a:p>
          <a:p>
            <a:pPr fontAlgn="auto">
              <a:spcAft>
                <a:spcPts val="0"/>
              </a:spcAft>
              <a:defRPr/>
            </a:pPr>
            <a:endParaRPr lang="en-029"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029" dirty="0" smtClean="0"/>
              <a:t>Analysing social institutions</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1"/>
          <p:cNvSpPr>
            <a:spLocks noGrp="1"/>
          </p:cNvSpPr>
          <p:nvPr>
            <p:ph type="title"/>
          </p:nvPr>
        </p:nvSpPr>
        <p:spPr/>
        <p:txBody>
          <a:bodyPr/>
          <a:lstStyle/>
          <a:p>
            <a:r>
              <a:rPr lang="en-029" smtClean="0"/>
              <a:t>Expected Learning Objectives</a:t>
            </a:r>
          </a:p>
        </p:txBody>
      </p:sp>
      <p:sp>
        <p:nvSpPr>
          <p:cNvPr id="3" name="Content Placeholder 2"/>
          <p:cNvSpPr>
            <a:spLocks noGrp="1"/>
          </p:cNvSpPr>
          <p:nvPr>
            <p:ph idx="1"/>
          </p:nvPr>
        </p:nvSpPr>
        <p:spPr/>
        <p:txBody>
          <a:bodyPr rtlCol="0">
            <a:normAutofit fontScale="85000" lnSpcReduction="10000"/>
          </a:bodyPr>
          <a:lstStyle/>
          <a:p>
            <a:pPr marL="514350" indent="-514350" fontAlgn="auto">
              <a:spcAft>
                <a:spcPts val="0"/>
              </a:spcAft>
              <a:buFont typeface="+mj-lt"/>
              <a:buAutoNum type="arabicPeriod"/>
              <a:defRPr/>
            </a:pPr>
            <a:r>
              <a:rPr lang="en-029" dirty="0" smtClean="0"/>
              <a:t>Explain what is meant by social institution and social organizations</a:t>
            </a:r>
          </a:p>
          <a:p>
            <a:pPr marL="514350" indent="-514350" fontAlgn="auto">
              <a:spcAft>
                <a:spcPts val="0"/>
              </a:spcAft>
              <a:buFont typeface="+mj-lt"/>
              <a:buAutoNum type="arabicPeriod"/>
              <a:defRPr/>
            </a:pPr>
            <a:r>
              <a:rPr lang="en-029" dirty="0" smtClean="0"/>
              <a:t>Describe the role that social institution and social organizations play in society and culture</a:t>
            </a:r>
          </a:p>
          <a:p>
            <a:pPr marL="514350" indent="-514350" fontAlgn="auto">
              <a:spcAft>
                <a:spcPts val="0"/>
              </a:spcAft>
              <a:buFont typeface="+mj-lt"/>
              <a:buAutoNum type="arabicPeriod"/>
              <a:defRPr/>
            </a:pPr>
            <a:r>
              <a:rPr lang="en-029" dirty="0" smtClean="0"/>
              <a:t>Compare different sociological perspectives on social institutions</a:t>
            </a:r>
          </a:p>
          <a:p>
            <a:pPr marL="514350" indent="-514350" fontAlgn="auto">
              <a:spcAft>
                <a:spcPts val="0"/>
              </a:spcAft>
              <a:buFont typeface="+mj-lt"/>
              <a:buAutoNum type="arabicPeriod"/>
              <a:defRPr/>
            </a:pPr>
            <a:r>
              <a:rPr lang="en-029" dirty="0" smtClean="0"/>
              <a:t>Describe the history and evolution of selected social institutions in the Caribbean</a:t>
            </a:r>
          </a:p>
          <a:p>
            <a:pPr marL="514350" indent="-514350" fontAlgn="auto">
              <a:spcAft>
                <a:spcPts val="0"/>
              </a:spcAft>
              <a:buFont typeface="+mj-lt"/>
              <a:buAutoNum type="arabicPeriod"/>
              <a:defRPr/>
            </a:pPr>
            <a:r>
              <a:rPr lang="en-029" dirty="0" smtClean="0"/>
              <a:t>Analyse how the family, education, religion and the justice system impacts individuals, groups and other social institutions in Caribbean Society and culture</a:t>
            </a:r>
            <a:endParaRPr lang="en-029"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
          <p:cNvSpPr>
            <a:spLocks noGrp="1"/>
          </p:cNvSpPr>
          <p:nvPr>
            <p:ph type="title"/>
          </p:nvPr>
        </p:nvSpPr>
        <p:spPr/>
        <p:txBody>
          <a:bodyPr/>
          <a:lstStyle/>
          <a:p>
            <a:r>
              <a:rPr lang="en-029" smtClean="0"/>
              <a:t>Social Institutions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These embody all the </a:t>
            </a:r>
            <a:r>
              <a:rPr lang="en-029" b="1" dirty="0" smtClean="0"/>
              <a:t>ideas and beliefs </a:t>
            </a:r>
            <a:r>
              <a:rPr lang="en-029" dirty="0" smtClean="0"/>
              <a:t>of members of the society about how they think their lives should be organized.</a:t>
            </a:r>
          </a:p>
          <a:p>
            <a:pPr fontAlgn="auto">
              <a:spcAft>
                <a:spcPts val="0"/>
              </a:spcAft>
              <a:defRPr/>
            </a:pPr>
            <a:r>
              <a:rPr lang="en-029" dirty="0" smtClean="0"/>
              <a:t>Dominant ideas and beliefs are those usually of the ruling class or the rich and powerful and tend to be the ones people find legitimate</a:t>
            </a:r>
          </a:p>
          <a:p>
            <a:pPr fontAlgn="auto">
              <a:spcAft>
                <a:spcPts val="0"/>
              </a:spcAft>
              <a:defRPr/>
            </a:pPr>
            <a:r>
              <a:rPr lang="en-029" dirty="0" smtClean="0"/>
              <a:t>Minority and weaker beliefs are also apart of he social institution but are not felt to be legitimate by the majority of the society and so may be suppressed and alienated. </a:t>
            </a:r>
            <a:endParaRPr lang="en-029"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tle 1"/>
          <p:cNvSpPr>
            <a:spLocks noGrp="1"/>
          </p:cNvSpPr>
          <p:nvPr>
            <p:ph type="title"/>
          </p:nvPr>
        </p:nvSpPr>
        <p:spPr/>
        <p:txBody>
          <a:bodyPr/>
          <a:lstStyle/>
          <a:p>
            <a:r>
              <a:rPr lang="en-029" smtClean="0"/>
              <a:t>Social Institutions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These ideas are normally in competition with one another for supremacy. So how can ideas be the building block of an entire society.</a:t>
            </a:r>
          </a:p>
          <a:p>
            <a:pPr fontAlgn="auto">
              <a:spcAft>
                <a:spcPts val="0"/>
              </a:spcAft>
              <a:defRPr/>
            </a:pPr>
            <a:r>
              <a:rPr lang="en-029" dirty="0" smtClean="0"/>
              <a:t>Each institution becomes tangible through </a:t>
            </a:r>
            <a:r>
              <a:rPr lang="en-029" b="1" dirty="0" smtClean="0"/>
              <a:t>social organizations. </a:t>
            </a:r>
            <a:r>
              <a:rPr lang="en-029" dirty="0" smtClean="0"/>
              <a:t>So religious beliefs of the Christian are made tangible through the church.</a:t>
            </a:r>
          </a:p>
          <a:p>
            <a:pPr fontAlgn="auto">
              <a:spcAft>
                <a:spcPts val="0"/>
              </a:spcAft>
              <a:defRPr/>
            </a:pPr>
            <a:r>
              <a:rPr lang="en-029" b="1" dirty="0" smtClean="0"/>
              <a:t>The ideas and beliefs forming the institution</a:t>
            </a:r>
            <a:r>
              <a:rPr lang="en-029" dirty="0" smtClean="0"/>
              <a:t> become concrete in the society through social organisations which reflect how these ideas are held</a:t>
            </a:r>
            <a:endParaRPr lang="en-029"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029" dirty="0" smtClean="0"/>
              <a:t>Locating the Caribbean</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029" smtClean="0"/>
              <a:t>Population Characteristics</a:t>
            </a:r>
          </a:p>
        </p:txBody>
      </p:sp>
      <p:sp>
        <p:nvSpPr>
          <p:cNvPr id="3" name="Content Placeholder 2"/>
          <p:cNvSpPr>
            <a:spLocks noGrp="1"/>
          </p:cNvSpPr>
          <p:nvPr>
            <p:ph idx="1"/>
          </p:nvPr>
        </p:nvSpPr>
        <p:spPr/>
        <p:txBody>
          <a:bodyPr rtlCol="0">
            <a:normAutofit/>
          </a:bodyPr>
          <a:lstStyle/>
          <a:p>
            <a:pPr fontAlgn="auto">
              <a:spcAft>
                <a:spcPts val="0"/>
              </a:spcAft>
              <a:defRPr/>
            </a:pPr>
            <a:r>
              <a:rPr lang="en-US" u="sng" dirty="0"/>
              <a:t>Population characteristics</a:t>
            </a:r>
            <a:r>
              <a:rPr lang="en-US" dirty="0"/>
              <a:t> determine the general social patterns of a group of people </a:t>
            </a:r>
            <a:r>
              <a:rPr lang="en-US" dirty="0" smtClean="0"/>
              <a:t>living</a:t>
            </a:r>
            <a:r>
              <a:rPr lang="en-029" dirty="0" smtClean="0"/>
              <a:t> </a:t>
            </a:r>
            <a:r>
              <a:rPr lang="en-US" dirty="0" smtClean="0"/>
              <a:t>within </a:t>
            </a:r>
            <a:r>
              <a:rPr lang="en-US" dirty="0"/>
              <a:t>a certain geographical area. </a:t>
            </a:r>
            <a:endParaRPr lang="en-US" dirty="0" smtClean="0"/>
          </a:p>
          <a:p>
            <a:pPr fontAlgn="auto">
              <a:spcAft>
                <a:spcPts val="0"/>
              </a:spcAft>
              <a:defRPr/>
            </a:pPr>
            <a:r>
              <a:rPr lang="en-US" dirty="0"/>
              <a:t>There are two chief kinds of population </a:t>
            </a:r>
            <a:r>
              <a:rPr lang="en-US" dirty="0" smtClean="0"/>
              <a:t>studies,</a:t>
            </a:r>
            <a:r>
              <a:rPr lang="en-029" dirty="0" smtClean="0"/>
              <a:t> </a:t>
            </a:r>
            <a:r>
              <a:rPr lang="en-US" dirty="0" smtClean="0"/>
              <a:t>demography </a:t>
            </a:r>
            <a:r>
              <a:rPr lang="en-US" dirty="0"/>
              <a:t>and human ecology</a:t>
            </a:r>
            <a:r>
              <a:rPr lang="en-US" dirty="0" smtClean="0"/>
              <a:t>.</a:t>
            </a:r>
          </a:p>
          <a:p>
            <a:pPr fontAlgn="auto">
              <a:spcAft>
                <a:spcPts val="0"/>
              </a:spcAft>
              <a:defRPr/>
            </a:pPr>
            <a:r>
              <a:rPr lang="en-US" dirty="0"/>
              <a:t>Demography is the systematic study of the </a:t>
            </a:r>
            <a:r>
              <a:rPr lang="en-US" dirty="0" smtClean="0"/>
              <a:t>size,</a:t>
            </a:r>
            <a:r>
              <a:rPr lang="en-029" dirty="0" smtClean="0"/>
              <a:t> </a:t>
            </a:r>
            <a:r>
              <a:rPr lang="en-US" dirty="0" smtClean="0"/>
              <a:t>composition </a:t>
            </a:r>
            <a:r>
              <a:rPr lang="en-US" dirty="0"/>
              <a:t>and distribution of </a:t>
            </a:r>
            <a:r>
              <a:rPr lang="en-US" dirty="0" smtClean="0"/>
              <a:t>human populations</a:t>
            </a:r>
            <a:r>
              <a:rPr lang="en-US" dirty="0"/>
              <a:t>. </a:t>
            </a:r>
            <a:endParaRPr lang="en-US" dirty="0" smtClean="0"/>
          </a:p>
          <a:p>
            <a:pPr fontAlgn="auto">
              <a:spcAft>
                <a:spcPts val="0"/>
              </a:spcAft>
              <a:defRPr/>
            </a:pPr>
            <a:r>
              <a:rPr lang="en-US" dirty="0" smtClean="0"/>
              <a:t>Demographers </a:t>
            </a:r>
            <a:r>
              <a:rPr lang="en-US" dirty="0"/>
              <a:t>compile and </a:t>
            </a:r>
            <a:r>
              <a:rPr lang="en-US" dirty="0" smtClean="0"/>
              <a:t>analyze</a:t>
            </a:r>
            <a:r>
              <a:rPr lang="en-029" dirty="0" smtClean="0"/>
              <a:t> </a:t>
            </a:r>
            <a:r>
              <a:rPr lang="en-US" dirty="0" smtClean="0"/>
              <a:t>various </a:t>
            </a:r>
            <a:r>
              <a:rPr lang="en-US" dirty="0"/>
              <a:t>studies, including people's age, birth and death rates, marriage rates, </a:t>
            </a:r>
            <a:r>
              <a:rPr lang="en-US" dirty="0" smtClean="0"/>
              <a:t>ethnic</a:t>
            </a:r>
            <a:r>
              <a:rPr lang="en-029" dirty="0" smtClean="0"/>
              <a:t> </a:t>
            </a:r>
            <a:r>
              <a:rPr lang="en-US" dirty="0" smtClean="0"/>
              <a:t>background </a:t>
            </a:r>
            <a:r>
              <a:rPr lang="en-US" dirty="0"/>
              <a:t>and migration patterns</a:t>
            </a:r>
            <a:r>
              <a:rPr lang="en-US" dirty="0" smtClean="0"/>
              <a:t>. </a:t>
            </a:r>
            <a:endParaRPr lang="en-029"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1"/>
          <p:cNvSpPr>
            <a:spLocks noGrp="1"/>
          </p:cNvSpPr>
          <p:nvPr>
            <p:ph type="title"/>
          </p:nvPr>
        </p:nvSpPr>
        <p:spPr/>
        <p:txBody>
          <a:bodyPr/>
          <a:lstStyle/>
          <a:p>
            <a:r>
              <a:rPr lang="en-029" smtClean="0"/>
              <a:t>Social Institution</a:t>
            </a:r>
          </a:p>
        </p:txBody>
      </p:sp>
      <p:sp>
        <p:nvSpPr>
          <p:cNvPr id="204803" name="Content Placeholder 2"/>
          <p:cNvSpPr>
            <a:spLocks noGrp="1"/>
          </p:cNvSpPr>
          <p:nvPr>
            <p:ph idx="1"/>
          </p:nvPr>
        </p:nvSpPr>
        <p:spPr/>
        <p:txBody>
          <a:bodyPr/>
          <a:lstStyle/>
          <a:p>
            <a:r>
              <a:rPr lang="en-029" b="1" smtClean="0"/>
              <a:t>Socialization</a:t>
            </a:r>
            <a:r>
              <a:rPr lang="en-029" smtClean="0"/>
              <a:t> is the process through which the cherished ideas and beliefs of on generation become the cherished ideas of the next.</a:t>
            </a:r>
          </a:p>
          <a:p>
            <a:r>
              <a:rPr lang="en-029" smtClean="0"/>
              <a:t>Members are born into a society where they are socialized into accepting the social institutions that organize that society however if they are born into peripheral groups then they will feel the institution as oppressive.</a:t>
            </a:r>
          </a:p>
          <a:p>
            <a:endParaRPr lang="en-029" smtClean="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tle 1"/>
          <p:cNvSpPr>
            <a:spLocks noGrp="1"/>
          </p:cNvSpPr>
          <p:nvPr>
            <p:ph type="title"/>
          </p:nvPr>
        </p:nvSpPr>
        <p:spPr/>
        <p:txBody>
          <a:bodyPr/>
          <a:lstStyle/>
          <a:p>
            <a:r>
              <a:rPr lang="en-029" smtClean="0"/>
              <a:t>Social Institution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In each institution there are values (ideas on how something should be ranked in society), norms (yardsticks and standards that have evolved on how we should act), statuses (assigned positions or locations), and roles (expectations of behaviour)</a:t>
            </a:r>
          </a:p>
          <a:p>
            <a:pPr fontAlgn="auto">
              <a:spcAft>
                <a:spcPts val="0"/>
              </a:spcAft>
              <a:defRPr/>
            </a:pPr>
            <a:r>
              <a:rPr lang="en-029" dirty="0" smtClean="0"/>
              <a:t>They are then the fundamental building blocks of society and vary over time and are based on the ideals which the people of the society have on accomplishing the tasks of living together collectively</a:t>
            </a:r>
            <a:endParaRPr lang="en-029"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tle 1"/>
          <p:cNvSpPr>
            <a:spLocks noGrp="1"/>
          </p:cNvSpPr>
          <p:nvPr>
            <p:ph type="title"/>
          </p:nvPr>
        </p:nvSpPr>
        <p:spPr/>
        <p:txBody>
          <a:bodyPr/>
          <a:lstStyle/>
          <a:p>
            <a:r>
              <a:rPr lang="en-029" smtClean="0"/>
              <a:t>The Family</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err="1"/>
              <a:t>Nancie</a:t>
            </a:r>
            <a:r>
              <a:rPr lang="en-US" dirty="0"/>
              <a:t> </a:t>
            </a:r>
            <a:r>
              <a:rPr lang="en-US" dirty="0" err="1"/>
              <a:t>Solien</a:t>
            </a:r>
            <a:r>
              <a:rPr lang="en-US" dirty="0"/>
              <a:t> defines the family as "</a:t>
            </a:r>
            <a:r>
              <a:rPr lang="en-US" i="1" dirty="0"/>
              <a:t>group of people bound by that complex set of relationships known as kinship </a:t>
            </a:r>
            <a:r>
              <a:rPr lang="en-US" i="1" dirty="0" smtClean="0"/>
              <a:t>ties</a:t>
            </a:r>
            <a:r>
              <a:rPr lang="en-US" dirty="0" smtClean="0"/>
              <a:t>“</a:t>
            </a:r>
          </a:p>
          <a:p>
            <a:pPr fontAlgn="auto">
              <a:spcAft>
                <a:spcPts val="0"/>
              </a:spcAft>
              <a:defRPr/>
            </a:pPr>
            <a:r>
              <a:rPr lang="en-US" dirty="0"/>
              <a:t>It is the basic unit within society which ensures </a:t>
            </a:r>
            <a:r>
              <a:rPr lang="en-US" b="1" dirty="0"/>
              <a:t>continued existence of society</a:t>
            </a:r>
            <a:r>
              <a:rPr lang="en-US" dirty="0"/>
              <a:t> - procreation of new generations; it is within the family that sexual activity; child bearing; maintenance, support and socialization of the young are performed. </a:t>
            </a:r>
            <a:endParaRPr lang="en-029"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a:xfrm>
            <a:off x="457200" y="1600200"/>
            <a:ext cx="8229600" cy="4800600"/>
          </a:xfrm>
        </p:spPr>
        <p:txBody>
          <a:bodyPr rtlCol="0">
            <a:normAutofit fontScale="85000" lnSpcReduction="10000"/>
          </a:bodyPr>
          <a:lstStyle/>
          <a:p>
            <a:pPr fontAlgn="auto">
              <a:spcAft>
                <a:spcPts val="0"/>
              </a:spcAft>
              <a:defRPr/>
            </a:pPr>
            <a:r>
              <a:rPr lang="en-029" dirty="0" smtClean="0"/>
              <a:t>Analysing the dominant and subordinate ideas about the family in the Caribbean</a:t>
            </a:r>
          </a:p>
          <a:p>
            <a:pPr lvl="1" fontAlgn="auto">
              <a:spcAft>
                <a:spcPts val="0"/>
              </a:spcAft>
              <a:defRPr/>
            </a:pPr>
            <a:r>
              <a:rPr lang="en-029" dirty="0" smtClean="0"/>
              <a:t>Amerindian traditions of raising the family have disappeared for example initiation rights of young Kalinago boys as warriors</a:t>
            </a:r>
          </a:p>
          <a:p>
            <a:pPr lvl="1" fontAlgn="auto">
              <a:spcAft>
                <a:spcPts val="0"/>
              </a:spcAft>
              <a:defRPr/>
            </a:pPr>
            <a:r>
              <a:rPr lang="en-029" dirty="0" smtClean="0"/>
              <a:t>African extended networks during slavery ensured familial support through matrifocal relationships and extended kin</a:t>
            </a:r>
          </a:p>
          <a:p>
            <a:pPr lvl="1" fontAlgn="auto">
              <a:spcAft>
                <a:spcPts val="0"/>
              </a:spcAft>
              <a:defRPr/>
            </a:pPr>
            <a:r>
              <a:rPr lang="en-029" dirty="0" smtClean="0"/>
              <a:t>The European dominant idea of the nuclear family was brought to the Caribbean entrenched in the society yet most of the population has matrifocal families</a:t>
            </a:r>
          </a:p>
          <a:p>
            <a:pPr lvl="1" fontAlgn="auto">
              <a:spcAft>
                <a:spcPts val="0"/>
              </a:spcAft>
              <a:defRPr/>
            </a:pPr>
            <a:r>
              <a:rPr lang="en-029" dirty="0" smtClean="0"/>
              <a:t>Indians brought the extended family through the joint household with a strong patriarchal family structure with emphasis on early marriage</a:t>
            </a:r>
          </a:p>
          <a:p>
            <a:pPr lvl="1" fontAlgn="auto">
              <a:spcAft>
                <a:spcPts val="0"/>
              </a:spcAft>
              <a:defRPr/>
            </a:pPr>
            <a:endParaRPr lang="en-029" dirty="0" smtClean="0"/>
          </a:p>
          <a:p>
            <a:pPr lvl="1" fontAlgn="auto">
              <a:spcAft>
                <a:spcPts val="0"/>
              </a:spcAft>
              <a:defRPr/>
            </a:pPr>
            <a:endParaRPr lang="en-029"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1"/>
          <p:cNvSpPr>
            <a:spLocks noGrp="1"/>
          </p:cNvSpPr>
          <p:nvPr>
            <p:ph type="title"/>
          </p:nvPr>
        </p:nvSpPr>
        <p:spPr/>
        <p:txBody>
          <a:bodyPr/>
          <a:lstStyle/>
          <a:p>
            <a:r>
              <a:rPr lang="en-029" smtClean="0"/>
              <a:t>The myth of the nuclear family</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smtClean="0"/>
              <a:t>The ethnocentric notion of the co-residential nuclear family has been indoctrinated into the Caribbean psyche</a:t>
            </a:r>
          </a:p>
          <a:p>
            <a:pPr fontAlgn="auto">
              <a:spcAft>
                <a:spcPts val="0"/>
              </a:spcAft>
              <a:defRPr/>
            </a:pPr>
            <a:r>
              <a:rPr lang="en-029" dirty="0" smtClean="0"/>
              <a:t>European scholars interpreted the diversity of Caribbean family systems as inferior and unstable later labelling our females as promiscuous and our males as irresponsible</a:t>
            </a:r>
          </a:p>
          <a:p>
            <a:pPr fontAlgn="auto">
              <a:spcAft>
                <a:spcPts val="0"/>
              </a:spcAft>
              <a:defRPr/>
            </a:pPr>
            <a:r>
              <a:rPr lang="en-029" dirty="0" smtClean="0"/>
              <a:t>Missionaries and authorities seemed to believe marriage as the salvation for the region</a:t>
            </a:r>
            <a:endParaRPr lang="en-029"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tle 1"/>
          <p:cNvSpPr>
            <a:spLocks noGrp="1"/>
          </p:cNvSpPr>
          <p:nvPr>
            <p:ph type="title"/>
          </p:nvPr>
        </p:nvSpPr>
        <p:spPr/>
        <p:txBody>
          <a:bodyPr/>
          <a:lstStyle/>
          <a:p>
            <a:r>
              <a:rPr lang="en-029" smtClean="0"/>
              <a:t>The myth of the nuclear family</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smtClean="0"/>
              <a:t>Despite our many single parent, unwed couples, visiting arrangements, several partners and matrifocal households the bias towards the nuclear family is at the heart of these other systems as negative</a:t>
            </a:r>
          </a:p>
          <a:p>
            <a:pPr fontAlgn="auto">
              <a:spcAft>
                <a:spcPts val="0"/>
              </a:spcAft>
              <a:defRPr/>
            </a:pPr>
            <a:r>
              <a:rPr lang="en-029" dirty="0" smtClean="0"/>
              <a:t>This ethnocentric stereotype that males are to be the authority figures and women are to be the homemakers has also added a portrayal that any other arrangement is unstable and irregular</a:t>
            </a:r>
            <a:endParaRPr lang="en-029"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p:txBody>
          <a:bodyPr/>
          <a:lstStyle/>
          <a:p>
            <a:r>
              <a:rPr lang="en-029" smtClean="0"/>
              <a:t>Caribbean family forms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The diversity of Caribbean family forms has been theorized in to originate in three different ways</a:t>
            </a:r>
          </a:p>
          <a:p>
            <a:pPr marL="971550" lvl="1" indent="-514350" fontAlgn="auto">
              <a:spcAft>
                <a:spcPts val="0"/>
              </a:spcAft>
              <a:buFont typeface="+mj-lt"/>
              <a:buAutoNum type="arabicPeriod"/>
              <a:defRPr/>
            </a:pPr>
            <a:r>
              <a:rPr lang="en-029" dirty="0" smtClean="0"/>
              <a:t>African Retentions: Matrifocal families are typical of West Africa where polygamy is practiced and wives are accommodated in separate households. This view acknowledges slavery as a factor which altered the family structure somewhat</a:t>
            </a:r>
          </a:p>
          <a:p>
            <a:pPr marL="971550" lvl="1" indent="-514350" fontAlgn="auto">
              <a:spcAft>
                <a:spcPts val="0"/>
              </a:spcAft>
              <a:buFont typeface="+mj-lt"/>
              <a:buAutoNum type="arabicPeriod"/>
              <a:defRPr/>
            </a:pPr>
            <a:r>
              <a:rPr lang="en-029" dirty="0" smtClean="0"/>
              <a:t>Slavery: Others believe that cultural retentions such as family life couldn’t have survived through slavery. The unions that the enslaved were forced to undergo influenced the family forms we see today. Marriage was rare, cohabitation was irregular &amp; children remained with their mothers.</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1"/>
          <p:cNvSpPr>
            <a:spLocks noGrp="1"/>
          </p:cNvSpPr>
          <p:nvPr>
            <p:ph type="title"/>
          </p:nvPr>
        </p:nvSpPr>
        <p:spPr/>
        <p:txBody>
          <a:bodyPr/>
          <a:lstStyle/>
          <a:p>
            <a:r>
              <a:rPr lang="en-029" smtClean="0"/>
              <a:t>Caribbean family forms</a:t>
            </a:r>
          </a:p>
        </p:txBody>
      </p:sp>
      <p:sp>
        <p:nvSpPr>
          <p:cNvPr id="211971" name="Content Placeholder 2"/>
          <p:cNvSpPr>
            <a:spLocks noGrp="1"/>
          </p:cNvSpPr>
          <p:nvPr>
            <p:ph idx="1"/>
          </p:nvPr>
        </p:nvSpPr>
        <p:spPr/>
        <p:txBody>
          <a:bodyPr/>
          <a:lstStyle/>
          <a:p>
            <a:pPr marL="971550" lvl="1" indent="-514350">
              <a:buFont typeface="Calibri" pitchFamily="34" charset="0"/>
              <a:buAutoNum type="arabicPeriod" startAt="3"/>
            </a:pPr>
            <a:r>
              <a:rPr lang="en-029" smtClean="0"/>
              <a:t>Economic Thesis: Which states that since slavery ended more than 150 years ago other factors such as poor women wanting to enter sexual relations for money. Since men were not usually very wealthy women had to seek successive relationships to make money. Children were not seen as liabilities but means for the household to survive. Critics of this thesis easily state that affairs happen at all social strata.</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tle 1"/>
          <p:cNvSpPr>
            <a:spLocks noGrp="1"/>
          </p:cNvSpPr>
          <p:nvPr>
            <p:ph type="title"/>
          </p:nvPr>
        </p:nvSpPr>
        <p:spPr/>
        <p:txBody>
          <a:bodyPr/>
          <a:lstStyle/>
          <a:p>
            <a:r>
              <a:rPr lang="en-029" smtClean="0"/>
              <a:t>Caribbean Family Forms</a:t>
            </a:r>
          </a:p>
        </p:txBody>
      </p:sp>
      <p:sp>
        <p:nvSpPr>
          <p:cNvPr id="212995" name="Content Placeholder 2"/>
          <p:cNvSpPr>
            <a:spLocks noGrp="1"/>
          </p:cNvSpPr>
          <p:nvPr>
            <p:ph idx="1"/>
          </p:nvPr>
        </p:nvSpPr>
        <p:spPr/>
        <p:txBody>
          <a:bodyPr/>
          <a:lstStyle/>
          <a:p>
            <a:r>
              <a:rPr lang="en-029" smtClean="0"/>
              <a:t>Despite the diversity of our Caribbean Family forms they are normal for the people using them and fulfil the same function any family anywhere should provide to its members.</a:t>
            </a:r>
          </a:p>
          <a:p>
            <a:r>
              <a:rPr lang="en-029" smtClean="0"/>
              <a:t>The main focus of Caribbean family forms isn’t the composition of the household like in the nuclear family, but the extended network of kin which arises.</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tle 1"/>
          <p:cNvSpPr>
            <a:spLocks noGrp="1"/>
          </p:cNvSpPr>
          <p:nvPr>
            <p:ph type="title"/>
          </p:nvPr>
        </p:nvSpPr>
        <p:spPr/>
        <p:txBody>
          <a:bodyPr/>
          <a:lstStyle/>
          <a:p>
            <a:r>
              <a:rPr lang="en-029" smtClean="0"/>
              <a:t>Caribbean Family Forms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Practices such as </a:t>
            </a:r>
            <a:r>
              <a:rPr lang="en-029" i="1" dirty="0" smtClean="0"/>
              <a:t>godparenthood</a:t>
            </a:r>
            <a:r>
              <a:rPr lang="en-029" dirty="0" smtClean="0"/>
              <a:t> and </a:t>
            </a:r>
            <a:r>
              <a:rPr lang="en-029" i="1" dirty="0" smtClean="0"/>
              <a:t>fictive kinship </a:t>
            </a:r>
            <a:r>
              <a:rPr lang="en-029" dirty="0" smtClean="0"/>
              <a:t>(ex. ‘Aunty Karen’ when she’s actually your mothers friend), are chosen to provide support to the child and become as close as kin in some cases.</a:t>
            </a:r>
          </a:p>
          <a:p>
            <a:pPr fontAlgn="auto">
              <a:spcAft>
                <a:spcPts val="0"/>
              </a:spcAft>
              <a:defRPr/>
            </a:pPr>
            <a:r>
              <a:rPr lang="en-029" dirty="0" smtClean="0"/>
              <a:t>The practice of child shifting i.e. leaving a child with a relative while a parent migrates, etc. reflects the idea that the extended family is meant to shoulder responsibilities.</a:t>
            </a:r>
          </a:p>
          <a:p>
            <a:pPr fontAlgn="auto">
              <a:spcAft>
                <a:spcPts val="0"/>
              </a:spcAft>
              <a:defRPr/>
            </a:pPr>
            <a:r>
              <a:rPr lang="en-029" dirty="0" smtClean="0"/>
              <a:t>An analogy is for example family ownership of land. No one member can claim land ownership so cooperation and shared responsibility for it is essential. This concept is alien in most European societies.</a:t>
            </a:r>
            <a:endParaRPr lang="en-029"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029" smtClean="0"/>
              <a:t>Population Characteristics (Cont’d)</a:t>
            </a:r>
          </a:p>
        </p:txBody>
      </p:sp>
      <p:sp>
        <p:nvSpPr>
          <p:cNvPr id="21507" name="Content Placeholder 2"/>
          <p:cNvSpPr>
            <a:spLocks noGrp="1"/>
          </p:cNvSpPr>
          <p:nvPr>
            <p:ph idx="1"/>
          </p:nvPr>
        </p:nvSpPr>
        <p:spPr/>
        <p:txBody>
          <a:bodyPr/>
          <a:lstStyle/>
          <a:p>
            <a:r>
              <a:rPr lang="en-US" smtClean="0"/>
              <a:t>Human ecology on the other hand deals mainly with the</a:t>
            </a:r>
            <a:r>
              <a:rPr lang="en-029" smtClean="0"/>
              <a:t> </a:t>
            </a:r>
            <a:r>
              <a:rPr lang="en-US" smtClean="0"/>
              <a:t>structure of urban environments and their patterns of settlement and growth. </a:t>
            </a:r>
          </a:p>
          <a:p>
            <a:r>
              <a:rPr lang="en-US" smtClean="0"/>
              <a:t>Studies in human</a:t>
            </a:r>
            <a:r>
              <a:rPr lang="en-029" smtClean="0"/>
              <a:t> </a:t>
            </a:r>
            <a:r>
              <a:rPr lang="en-US" smtClean="0"/>
              <a:t>ecology explain why and how cities and other communities grow and change.</a:t>
            </a:r>
            <a:endParaRPr lang="en-029" smtClean="0"/>
          </a:p>
          <a:p>
            <a:endParaRPr lang="en-029" smtClean="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le 1"/>
          <p:cNvSpPr>
            <a:spLocks noGrp="1"/>
          </p:cNvSpPr>
          <p:nvPr>
            <p:ph type="title"/>
          </p:nvPr>
        </p:nvSpPr>
        <p:spPr/>
        <p:txBody>
          <a:bodyPr/>
          <a:lstStyle/>
          <a:p>
            <a:r>
              <a:rPr lang="en-US" smtClean="0"/>
              <a:t>Functionalist Perspective on Family</a:t>
            </a:r>
            <a:endParaRPr lang="en-029" smtClean="0"/>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US" dirty="0" smtClean="0"/>
              <a:t>Functionalists </a:t>
            </a:r>
            <a:r>
              <a:rPr lang="en-US" dirty="0"/>
              <a:t>say that the </a:t>
            </a:r>
            <a:r>
              <a:rPr lang="en-US" dirty="0" smtClean="0"/>
              <a:t>family </a:t>
            </a:r>
            <a:r>
              <a:rPr lang="en-US" dirty="0"/>
              <a:t>should carry out several functions for order, stability and harmony in </a:t>
            </a:r>
            <a:r>
              <a:rPr lang="en-US" dirty="0" smtClean="0"/>
              <a:t>society, including:</a:t>
            </a:r>
            <a:endParaRPr lang="en-029" dirty="0"/>
          </a:p>
          <a:p>
            <a:pPr lvl="2" fontAlgn="auto">
              <a:spcAft>
                <a:spcPts val="0"/>
              </a:spcAft>
              <a:defRPr/>
            </a:pPr>
            <a:r>
              <a:rPr lang="en-US" dirty="0"/>
              <a:t>Reproduction</a:t>
            </a:r>
            <a:endParaRPr lang="en-029" dirty="0"/>
          </a:p>
          <a:p>
            <a:pPr lvl="2" fontAlgn="auto">
              <a:spcAft>
                <a:spcPts val="0"/>
              </a:spcAft>
              <a:defRPr/>
            </a:pPr>
            <a:r>
              <a:rPr lang="en-US" dirty="0" smtClean="0"/>
              <a:t>Socialization</a:t>
            </a:r>
            <a:endParaRPr lang="en-029" dirty="0"/>
          </a:p>
          <a:p>
            <a:pPr lvl="2" fontAlgn="auto">
              <a:spcAft>
                <a:spcPts val="0"/>
              </a:spcAft>
              <a:defRPr/>
            </a:pPr>
            <a:r>
              <a:rPr lang="en-US" dirty="0"/>
              <a:t>Economic function</a:t>
            </a:r>
            <a:endParaRPr lang="en-029" dirty="0"/>
          </a:p>
          <a:p>
            <a:pPr lvl="2" fontAlgn="auto">
              <a:spcAft>
                <a:spcPts val="0"/>
              </a:spcAft>
              <a:defRPr/>
            </a:pPr>
            <a:r>
              <a:rPr lang="en-US" dirty="0"/>
              <a:t>Provision of love and a sense of belongingness</a:t>
            </a:r>
            <a:endParaRPr lang="en-029" dirty="0"/>
          </a:p>
          <a:p>
            <a:pPr fontAlgn="auto">
              <a:spcAft>
                <a:spcPts val="0"/>
              </a:spcAft>
              <a:defRPr/>
            </a:pPr>
            <a:r>
              <a:rPr lang="en-US" dirty="0"/>
              <a:t>These functionalist ideas and values provide a basis for the common interpretation of the institution of the family across the region. The family is seen as the basic unit of society. If these functions are carried out in an optimal manner and if everyone plays a role, then families would be happy and society would not be threatened by an breakdown of social order</a:t>
            </a:r>
            <a:endParaRPr lang="en-029"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Marxist/Conflict Perspective on the Family</a:t>
            </a:r>
            <a:endParaRPr lang="en-029" dirty="0"/>
          </a:p>
        </p:txBody>
      </p:sp>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dirty="0"/>
              <a:t>For the conflict theorist, families are associated with exploitation, oppression and domination. Nuclear families in particular are seen as products of capitalism where labour has to move where employment is located leaving behind the extended family. Conflict theorists also argue that the values attributed to nuclear family units are a result of the values imposed by the rich and powerful in the society. </a:t>
            </a:r>
            <a:endParaRPr lang="en-029" dirty="0"/>
          </a:p>
          <a:p>
            <a:pPr fontAlgn="auto">
              <a:spcAft>
                <a:spcPts val="0"/>
              </a:spcAft>
              <a:defRPr/>
            </a:pPr>
            <a:r>
              <a:rPr lang="en-US" dirty="0"/>
              <a:t>The nuclear family form also fits into the capitalist plans in that there is a sexual division of labour where the man works outside, and the woman stays at home and carries out the roles of wife, mother and homemaker.</a:t>
            </a:r>
            <a:endParaRPr lang="en-029" dirty="0"/>
          </a:p>
          <a:p>
            <a:pPr fontAlgn="auto">
              <a:spcAft>
                <a:spcPts val="0"/>
              </a:spcAft>
              <a:defRPr/>
            </a:pPr>
            <a:r>
              <a:rPr lang="en-US" dirty="0"/>
              <a:t>Conflict theorists believe that the “assigning of roles” in a family has contributed to family oppression, abuse and violence. This is because what results is an unequal distribution of power that jeopardizes gender relations and even produces generational conflict.</a:t>
            </a:r>
            <a:endParaRPr lang="en-029" dirty="0"/>
          </a:p>
          <a:p>
            <a:pPr fontAlgn="auto">
              <a:spcAft>
                <a:spcPts val="0"/>
              </a:spcAft>
              <a:defRPr/>
            </a:pPr>
            <a:r>
              <a:rPr lang="en-US" dirty="0"/>
              <a:t>Even children are affected by this assignment of roles as they are expected to be obedient and subservient and many of them are powerless because their voices are silenced</a:t>
            </a:r>
            <a:r>
              <a:rPr lang="en-US" dirty="0" smtClean="0"/>
              <a:t>.</a:t>
            </a:r>
            <a:endParaRPr lang="en-029"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p:nvPr>
        </p:nvSpPr>
        <p:spPr/>
        <p:txBody>
          <a:bodyPr/>
          <a:lstStyle/>
          <a:p>
            <a:r>
              <a:rPr lang="en-029" smtClean="0"/>
              <a:t>Impact of the family</a:t>
            </a:r>
          </a:p>
        </p:txBody>
      </p:sp>
      <p:sp>
        <p:nvSpPr>
          <p:cNvPr id="217091" name="Content Placeholder 2"/>
          <p:cNvSpPr>
            <a:spLocks noGrp="1"/>
          </p:cNvSpPr>
          <p:nvPr>
            <p:ph idx="1"/>
          </p:nvPr>
        </p:nvSpPr>
        <p:spPr/>
        <p:txBody>
          <a:bodyPr/>
          <a:lstStyle/>
          <a:p>
            <a:r>
              <a:rPr lang="en-029" smtClean="0"/>
              <a:t>This can be assessed through the effect on the </a:t>
            </a:r>
            <a:r>
              <a:rPr lang="en-029" b="1" smtClean="0"/>
              <a:t>individual</a:t>
            </a:r>
            <a:r>
              <a:rPr lang="en-029" smtClean="0"/>
              <a:t>, the </a:t>
            </a:r>
            <a:r>
              <a:rPr lang="en-029" b="1" smtClean="0"/>
              <a:t>group</a:t>
            </a:r>
            <a:r>
              <a:rPr lang="en-029" smtClean="0"/>
              <a:t> and through other </a:t>
            </a:r>
            <a:r>
              <a:rPr lang="en-029" b="1" smtClean="0"/>
              <a:t>institutions</a:t>
            </a:r>
            <a:r>
              <a:rPr lang="en-029" smtClean="0"/>
              <a:t> and is based on the norms and values the family type has</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le 1"/>
          <p:cNvSpPr>
            <a:spLocks noGrp="1"/>
          </p:cNvSpPr>
          <p:nvPr>
            <p:ph type="title"/>
          </p:nvPr>
        </p:nvSpPr>
        <p:spPr/>
        <p:txBody>
          <a:bodyPr/>
          <a:lstStyle/>
          <a:p>
            <a:r>
              <a:rPr lang="en-029" smtClean="0"/>
              <a:t>Impact of the family</a:t>
            </a:r>
          </a:p>
        </p:txBody>
      </p:sp>
      <p:sp>
        <p:nvSpPr>
          <p:cNvPr id="218115" name="Content Placeholder 2"/>
          <p:cNvSpPr>
            <a:spLocks noGrp="1"/>
          </p:cNvSpPr>
          <p:nvPr>
            <p:ph idx="1"/>
          </p:nvPr>
        </p:nvSpPr>
        <p:spPr/>
        <p:txBody>
          <a:bodyPr/>
          <a:lstStyle/>
          <a:p>
            <a:r>
              <a:rPr lang="en-029" smtClean="0"/>
              <a:t>Individual</a:t>
            </a:r>
          </a:p>
          <a:p>
            <a:pPr lvl="1"/>
            <a:r>
              <a:rPr lang="en-029" i="1" smtClean="0"/>
              <a:t>Individuals in each family will have different perceptions of the norms and values instilled on them by it</a:t>
            </a:r>
            <a:r>
              <a:rPr lang="en-029" smtClean="0"/>
              <a:t>. For example the patriarchal structure of the Indian extended family instils that males must be obeyed so a girl in the family has a much different experience than the eldest son</a:t>
            </a:r>
          </a:p>
          <a:p>
            <a:pPr marL="400050" lvl="2" indent="0">
              <a:buFont typeface="Arial" pitchFamily="34" charset="0"/>
              <a:buNone/>
            </a:pPr>
            <a:endParaRPr lang="en-029" smtClean="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p:cNvSpPr>
            <a:spLocks noGrp="1"/>
          </p:cNvSpPr>
          <p:nvPr>
            <p:ph type="title"/>
          </p:nvPr>
        </p:nvSpPr>
        <p:spPr/>
        <p:txBody>
          <a:bodyPr/>
          <a:lstStyle/>
          <a:p>
            <a:r>
              <a:rPr lang="en-029" smtClean="0"/>
              <a:t>Impact of the family</a:t>
            </a:r>
          </a:p>
        </p:txBody>
      </p:sp>
      <p:sp>
        <p:nvSpPr>
          <p:cNvPr id="3" name="Content Placeholder 2"/>
          <p:cNvSpPr>
            <a:spLocks noGrp="1"/>
          </p:cNvSpPr>
          <p:nvPr>
            <p:ph idx="1"/>
          </p:nvPr>
        </p:nvSpPr>
        <p:spPr>
          <a:xfrm>
            <a:off x="457200" y="1143000"/>
            <a:ext cx="8229600" cy="5105400"/>
          </a:xfrm>
        </p:spPr>
        <p:txBody>
          <a:bodyPr rtlCol="0">
            <a:normAutofit fontScale="77500" lnSpcReduction="20000"/>
          </a:bodyPr>
          <a:lstStyle/>
          <a:p>
            <a:pPr fontAlgn="auto">
              <a:spcAft>
                <a:spcPts val="0"/>
              </a:spcAft>
              <a:defRPr/>
            </a:pPr>
            <a:r>
              <a:rPr lang="en-029" dirty="0" smtClean="0"/>
              <a:t>Groups</a:t>
            </a:r>
          </a:p>
          <a:p>
            <a:pPr fontAlgn="auto">
              <a:spcAft>
                <a:spcPts val="0"/>
              </a:spcAft>
              <a:defRPr/>
            </a:pPr>
            <a:r>
              <a:rPr lang="en-029" dirty="0" smtClean="0"/>
              <a:t>The idea of kin impacts different groups as follows:</a:t>
            </a:r>
          </a:p>
          <a:p>
            <a:pPr lvl="1" fontAlgn="auto">
              <a:spcAft>
                <a:spcPts val="0"/>
              </a:spcAft>
              <a:defRPr/>
            </a:pPr>
            <a:r>
              <a:rPr lang="en-029" b="1" dirty="0" smtClean="0"/>
              <a:t>African families</a:t>
            </a:r>
            <a:r>
              <a:rPr lang="en-029" dirty="0" smtClean="0"/>
              <a:t>: Kin in these families include anyone related by blood and by fictive kinship ties. Kin can be perceived as beneficial as they usually help members of the family for example through remittances but can be seen as burdensome if you are expected to help an endless succession of family members</a:t>
            </a:r>
          </a:p>
          <a:p>
            <a:pPr lvl="1" fontAlgn="auto">
              <a:spcAft>
                <a:spcPts val="0"/>
              </a:spcAft>
              <a:defRPr/>
            </a:pPr>
            <a:r>
              <a:rPr lang="en-029" b="1" dirty="0" smtClean="0"/>
              <a:t>Muslim families</a:t>
            </a:r>
            <a:r>
              <a:rPr lang="en-029" dirty="0" smtClean="0"/>
              <a:t>: Kinship here also includes the idea of polygamy. In the Caribbean this practice isn’t intense but when it occurs such families are scrutinized and often restricts social interaction with outsiders.</a:t>
            </a:r>
          </a:p>
          <a:p>
            <a:pPr lvl="1" fontAlgn="auto">
              <a:spcAft>
                <a:spcPts val="0"/>
              </a:spcAft>
              <a:defRPr/>
            </a:pPr>
            <a:r>
              <a:rPr lang="en-029" b="1" dirty="0" smtClean="0"/>
              <a:t>Women</a:t>
            </a:r>
            <a:r>
              <a:rPr lang="en-029" dirty="0" smtClean="0"/>
              <a:t>: Caribbean women often see themselves as locked into certain predetermined roles such as the caregiver/nurturer. Some come home and basically have a second shift of doing domestic chores. These roles are often disadvantage in comparison to men &amp; is an example of </a:t>
            </a:r>
            <a:r>
              <a:rPr lang="en-029" b="1" dirty="0" smtClean="0"/>
              <a:t>gender socialization</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le 1"/>
          <p:cNvSpPr>
            <a:spLocks noGrp="1"/>
          </p:cNvSpPr>
          <p:nvPr>
            <p:ph type="title"/>
          </p:nvPr>
        </p:nvSpPr>
        <p:spPr/>
        <p:txBody>
          <a:bodyPr/>
          <a:lstStyle/>
          <a:p>
            <a:r>
              <a:rPr lang="en-029" smtClean="0"/>
              <a:t>Impact of the family</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Institutions</a:t>
            </a:r>
          </a:p>
          <a:p>
            <a:pPr fontAlgn="auto">
              <a:spcAft>
                <a:spcPts val="0"/>
              </a:spcAft>
              <a:defRPr/>
            </a:pPr>
            <a:r>
              <a:rPr lang="en-029" dirty="0" smtClean="0"/>
              <a:t>Ideas about the social institution of the family can affect other institutions and even the family itself as dominant and alternative values and norms often compete for legitimacy.</a:t>
            </a:r>
          </a:p>
          <a:p>
            <a:pPr lvl="1" fontAlgn="auto">
              <a:spcAft>
                <a:spcPts val="0"/>
              </a:spcAft>
              <a:defRPr/>
            </a:pPr>
            <a:r>
              <a:rPr lang="en-029" dirty="0" smtClean="0"/>
              <a:t>The family: The nuclear family has been at odds for a long time with the ideas of Caribbean family forms. Functionalist perspective, where the family is seen as an agent which ensures stability has been </a:t>
            </a:r>
            <a:r>
              <a:rPr lang="en-029" dirty="0"/>
              <a:t>m</a:t>
            </a:r>
            <a:r>
              <a:rPr lang="en-029" dirty="0" smtClean="0"/>
              <a:t>isinterpreted as scholars often see the diversity of Caribbean families while not accepting the fact that they have the same functions as other types. However as of recent new more expanded views of the family have been accepted as </a:t>
            </a:r>
            <a:r>
              <a:rPr lang="en-029" dirty="0" err="1" smtClean="0"/>
              <a:t>legitmate</a:t>
            </a:r>
            <a:r>
              <a:rPr lang="en-029" dirty="0" smtClean="0"/>
              <a:t>.</a:t>
            </a:r>
            <a:endParaRPr lang="en-029"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le 1"/>
          <p:cNvSpPr>
            <a:spLocks noGrp="1"/>
          </p:cNvSpPr>
          <p:nvPr>
            <p:ph type="title"/>
          </p:nvPr>
        </p:nvSpPr>
        <p:spPr/>
        <p:txBody>
          <a:bodyPr/>
          <a:lstStyle/>
          <a:p>
            <a:r>
              <a:rPr lang="en-029" smtClean="0"/>
              <a:t>Impact of the family</a:t>
            </a:r>
          </a:p>
        </p:txBody>
      </p:sp>
      <p:sp>
        <p:nvSpPr>
          <p:cNvPr id="221187" name="Content Placeholder 2"/>
          <p:cNvSpPr>
            <a:spLocks noGrp="1"/>
          </p:cNvSpPr>
          <p:nvPr>
            <p:ph idx="1"/>
          </p:nvPr>
        </p:nvSpPr>
        <p:spPr/>
        <p:txBody>
          <a:bodyPr/>
          <a:lstStyle/>
          <a:p>
            <a:pPr lvl="1"/>
            <a:r>
              <a:rPr lang="en-029" smtClean="0"/>
              <a:t>Education: The family impacts education in many ways. For example parental support is proven in most cases to improve academic performance. Also research evidence has proven that lower socio-economic families are more reluctant to interact with the school environment.</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le 1"/>
          <p:cNvSpPr>
            <a:spLocks noGrp="1"/>
          </p:cNvSpPr>
          <p:nvPr>
            <p:ph type="title"/>
          </p:nvPr>
        </p:nvSpPr>
        <p:spPr/>
        <p:txBody>
          <a:bodyPr/>
          <a:lstStyle/>
          <a:p>
            <a:r>
              <a:rPr lang="en-029" smtClean="0"/>
              <a:t>Education</a:t>
            </a:r>
          </a:p>
        </p:txBody>
      </p:sp>
      <p:sp>
        <p:nvSpPr>
          <p:cNvPr id="222211" name="Content Placeholder 2"/>
          <p:cNvSpPr>
            <a:spLocks noGrp="1"/>
          </p:cNvSpPr>
          <p:nvPr>
            <p:ph idx="1"/>
          </p:nvPr>
        </p:nvSpPr>
        <p:spPr/>
        <p:txBody>
          <a:bodyPr/>
          <a:lstStyle/>
          <a:p>
            <a:r>
              <a:rPr lang="en-029" smtClean="0"/>
              <a:t>This institution is primarily concerned with socializing members of the society into the norms, knowledge and skills to which it deems important (just like religion and the family)</a:t>
            </a:r>
          </a:p>
          <a:p>
            <a:r>
              <a:rPr lang="en-029" smtClean="0"/>
              <a:t>Education can be through primary socialization (informal i.e. living in society) or through secondary socialization (teaching through formal means like in school)</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lstStyle/>
          <a:p>
            <a:r>
              <a:rPr lang="en-029" smtClean="0"/>
              <a:t>Historical Context of Education</a:t>
            </a:r>
          </a:p>
        </p:txBody>
      </p:sp>
      <p:sp>
        <p:nvSpPr>
          <p:cNvPr id="3" name="Content Placeholder 2"/>
          <p:cNvSpPr>
            <a:spLocks noGrp="1"/>
          </p:cNvSpPr>
          <p:nvPr>
            <p:ph idx="1"/>
          </p:nvPr>
        </p:nvSpPr>
        <p:spPr>
          <a:xfrm>
            <a:off x="457200" y="1447800"/>
            <a:ext cx="8229600" cy="4724400"/>
          </a:xfrm>
        </p:spPr>
        <p:txBody>
          <a:bodyPr rtlCol="0">
            <a:normAutofit fontScale="77500" lnSpcReduction="20000"/>
          </a:bodyPr>
          <a:lstStyle/>
          <a:p>
            <a:pPr fontAlgn="auto">
              <a:spcAft>
                <a:spcPts val="0"/>
              </a:spcAft>
              <a:defRPr/>
            </a:pPr>
            <a:r>
              <a:rPr lang="en-029" dirty="0" smtClean="0"/>
              <a:t>Formal education during slavery was only formal and meant for Europeans. </a:t>
            </a:r>
          </a:p>
          <a:p>
            <a:pPr fontAlgn="auto">
              <a:spcAft>
                <a:spcPts val="0"/>
              </a:spcAft>
              <a:defRPr/>
            </a:pPr>
            <a:r>
              <a:rPr lang="en-029" dirty="0" smtClean="0"/>
              <a:t>The Spanish however gave religious instruction to their slaves while the British felt that any type of education would increase salve capacity to think increasing the probability of rebellion.</a:t>
            </a:r>
          </a:p>
          <a:p>
            <a:pPr fontAlgn="auto">
              <a:spcAft>
                <a:spcPts val="0"/>
              </a:spcAft>
              <a:defRPr/>
            </a:pPr>
            <a:r>
              <a:rPr lang="en-029" dirty="0" smtClean="0"/>
              <a:t>After 1834 the </a:t>
            </a:r>
            <a:r>
              <a:rPr lang="en-029" b="1" dirty="0" smtClean="0"/>
              <a:t>Negro Education Act </a:t>
            </a:r>
            <a:r>
              <a:rPr lang="en-029" dirty="0" smtClean="0"/>
              <a:t>that elementary schools would be built in the British Caribbean. The rationale behind this was these schools would help ex-slaves make the transition towards a free society.</a:t>
            </a:r>
          </a:p>
          <a:p>
            <a:pPr fontAlgn="auto">
              <a:spcAft>
                <a:spcPts val="0"/>
              </a:spcAft>
              <a:defRPr/>
            </a:pPr>
            <a:r>
              <a:rPr lang="en-029" b="1" dirty="0" smtClean="0"/>
              <a:t>Elements such as reading, writing and arithmetic</a:t>
            </a:r>
            <a:r>
              <a:rPr lang="en-029" dirty="0" smtClean="0"/>
              <a:t>  were encouraged. The Bible was the main text and English values were heavily steeped through songs, poems, etc. (remember Colonial Girls School)</a:t>
            </a:r>
            <a:endParaRPr lang="en-029" b="1"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le 1"/>
          <p:cNvSpPr>
            <a:spLocks noGrp="1"/>
          </p:cNvSpPr>
          <p:nvPr>
            <p:ph type="title"/>
          </p:nvPr>
        </p:nvSpPr>
        <p:spPr/>
        <p:txBody>
          <a:bodyPr/>
          <a:lstStyle/>
          <a:p>
            <a:r>
              <a:rPr lang="en-029" smtClean="0"/>
              <a:t>Historical Context of Education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Elementary education meant that the education wasn’t meant to go any further to primary or secondary because the planter class felt that it may upset the social order (which it </a:t>
            </a:r>
            <a:r>
              <a:rPr lang="en-029" dirty="0" err="1" smtClean="0"/>
              <a:t>kinda</a:t>
            </a:r>
            <a:r>
              <a:rPr lang="en-029" dirty="0" smtClean="0"/>
              <a:t> did)</a:t>
            </a:r>
          </a:p>
          <a:p>
            <a:pPr fontAlgn="auto">
              <a:spcAft>
                <a:spcPts val="0"/>
              </a:spcAft>
              <a:defRPr/>
            </a:pPr>
            <a:r>
              <a:rPr lang="en-029" dirty="0" smtClean="0"/>
              <a:t>They were a few secondary schools with charged fees based on the English classical curriculum. </a:t>
            </a:r>
          </a:p>
          <a:p>
            <a:pPr fontAlgn="auto">
              <a:spcAft>
                <a:spcPts val="0"/>
              </a:spcAft>
              <a:defRPr/>
            </a:pPr>
            <a:r>
              <a:rPr lang="en-029" dirty="0" smtClean="0"/>
              <a:t>Many Caribbean scholars can through the system to attend prestigious universities such as Oxford and Cambridge and returned as lawyers, writers and scholars who challenged the colonial system (told you).</a:t>
            </a:r>
            <a:endParaRPr lang="en-029"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029" smtClean="0"/>
              <a:t>Social Behaviour</a:t>
            </a:r>
          </a:p>
        </p:txBody>
      </p:sp>
      <p:sp>
        <p:nvSpPr>
          <p:cNvPr id="3" name="Content Placeholder 2"/>
          <p:cNvSpPr>
            <a:spLocks noGrp="1"/>
          </p:cNvSpPr>
          <p:nvPr>
            <p:ph idx="1"/>
          </p:nvPr>
        </p:nvSpPr>
        <p:spPr/>
        <p:txBody>
          <a:bodyPr rtlCol="0">
            <a:normAutofit/>
          </a:bodyPr>
          <a:lstStyle/>
          <a:p>
            <a:pPr fontAlgn="auto">
              <a:spcAft>
                <a:spcPts val="0"/>
              </a:spcAft>
              <a:defRPr/>
            </a:pPr>
            <a:r>
              <a:rPr lang="en-US" u="sng" dirty="0"/>
              <a:t>Social Behaviour</a:t>
            </a:r>
            <a:r>
              <a:rPr lang="en-US" dirty="0"/>
              <a:t> is studied extensively in the field of sociology. Social </a:t>
            </a:r>
            <a:r>
              <a:rPr lang="en-US" dirty="0" smtClean="0"/>
              <a:t>psychologists</a:t>
            </a:r>
            <a:r>
              <a:rPr lang="en-029" dirty="0" smtClean="0"/>
              <a:t> </a:t>
            </a:r>
            <a:r>
              <a:rPr lang="en-US" dirty="0" smtClean="0"/>
              <a:t>usually </a:t>
            </a:r>
            <a:r>
              <a:rPr lang="en-US" dirty="0"/>
              <a:t>work with small groups and observe attitude change, conformity, leadership </a:t>
            </a:r>
            <a:r>
              <a:rPr lang="en-US" dirty="0" smtClean="0"/>
              <a:t>morale</a:t>
            </a:r>
            <a:r>
              <a:rPr lang="en-029" dirty="0" smtClean="0"/>
              <a:t> </a:t>
            </a:r>
            <a:r>
              <a:rPr lang="en-US" dirty="0" smtClean="0"/>
              <a:t>and </a:t>
            </a:r>
            <a:r>
              <a:rPr lang="en-US" dirty="0"/>
              <a:t>other forms of behaviour. They also study social interaction which is the way members </a:t>
            </a:r>
            <a:r>
              <a:rPr lang="en-US" dirty="0" smtClean="0"/>
              <a:t>of</a:t>
            </a:r>
            <a:r>
              <a:rPr lang="en-029" dirty="0" smtClean="0"/>
              <a:t> </a:t>
            </a:r>
            <a:r>
              <a:rPr lang="en-US" dirty="0" smtClean="0"/>
              <a:t>a </a:t>
            </a:r>
            <a:r>
              <a:rPr lang="en-US" dirty="0"/>
              <a:t>group respond to one another and to other groups. In addition, sociologists examine </a:t>
            </a:r>
            <a:r>
              <a:rPr lang="en-US" dirty="0" smtClean="0"/>
              <a:t>the</a:t>
            </a:r>
            <a:r>
              <a:rPr lang="en-029" dirty="0" smtClean="0"/>
              <a:t> </a:t>
            </a:r>
            <a:r>
              <a:rPr lang="en-US" dirty="0" smtClean="0"/>
              <a:t>results </a:t>
            </a:r>
            <a:r>
              <a:rPr lang="en-US" dirty="0"/>
              <a:t>of conflicts between groups such as crime, social movement and war. </a:t>
            </a:r>
            <a:endParaRPr lang="en-US" dirty="0" smtClean="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le 1"/>
          <p:cNvSpPr>
            <a:spLocks noGrp="1"/>
          </p:cNvSpPr>
          <p:nvPr>
            <p:ph type="title"/>
          </p:nvPr>
        </p:nvSpPr>
        <p:spPr/>
        <p:txBody>
          <a:bodyPr/>
          <a:lstStyle/>
          <a:p>
            <a:r>
              <a:rPr lang="en-029" smtClean="0"/>
              <a:t>Historical Context of Education</a:t>
            </a:r>
          </a:p>
        </p:txBody>
      </p:sp>
      <p:sp>
        <p:nvSpPr>
          <p:cNvPr id="3" name="Content Placeholder 2"/>
          <p:cNvSpPr>
            <a:spLocks noGrp="1"/>
          </p:cNvSpPr>
          <p:nvPr>
            <p:ph idx="1"/>
          </p:nvPr>
        </p:nvSpPr>
        <p:spPr>
          <a:xfrm>
            <a:off x="457200" y="1219200"/>
            <a:ext cx="8229600" cy="4906963"/>
          </a:xfrm>
        </p:spPr>
        <p:txBody>
          <a:bodyPr rtlCol="0">
            <a:normAutofit fontScale="77500" lnSpcReduction="20000"/>
          </a:bodyPr>
          <a:lstStyle/>
          <a:p>
            <a:pPr fontAlgn="auto">
              <a:spcAft>
                <a:spcPts val="0"/>
              </a:spcAft>
              <a:defRPr/>
            </a:pPr>
            <a:r>
              <a:rPr lang="en-029" dirty="0" smtClean="0"/>
              <a:t>Ideas of education from the Caribbean perspectives in these times included</a:t>
            </a:r>
          </a:p>
          <a:p>
            <a:pPr marL="971550" lvl="1" indent="-514350" fontAlgn="auto">
              <a:spcAft>
                <a:spcPts val="0"/>
              </a:spcAft>
              <a:buFont typeface="+mj-lt"/>
              <a:buAutoNum type="arabicPeriod"/>
              <a:defRPr/>
            </a:pPr>
            <a:r>
              <a:rPr lang="en-029" dirty="0" smtClean="0"/>
              <a:t>Education was the primary means to upwards social mobility</a:t>
            </a:r>
          </a:p>
          <a:p>
            <a:pPr marL="971550" lvl="1" indent="-514350" fontAlgn="auto">
              <a:spcAft>
                <a:spcPts val="0"/>
              </a:spcAft>
              <a:buFont typeface="+mj-lt"/>
              <a:buAutoNum type="arabicPeriod"/>
              <a:defRPr/>
            </a:pPr>
            <a:r>
              <a:rPr lang="en-029" dirty="0" smtClean="0"/>
              <a:t>Elites sought to block primary and secondary education as it was believed that the status quo would be damaged. The general populace were upset at these tactics to prevent their success.</a:t>
            </a:r>
          </a:p>
          <a:p>
            <a:pPr marL="971550" lvl="1" indent="-514350" fontAlgn="auto">
              <a:spcAft>
                <a:spcPts val="0"/>
              </a:spcAft>
              <a:buFont typeface="+mj-lt"/>
              <a:buAutoNum type="arabicPeriod"/>
              <a:defRPr/>
            </a:pPr>
            <a:r>
              <a:rPr lang="en-029" dirty="0" smtClean="0"/>
              <a:t>Secondary curricula was steeped in Euro-centric values and culture as the belief was that only education in British ideals would develop us.</a:t>
            </a:r>
          </a:p>
          <a:p>
            <a:pPr marL="971550" lvl="1" indent="-514350" fontAlgn="auto">
              <a:spcAft>
                <a:spcPts val="0"/>
              </a:spcAft>
              <a:buFont typeface="+mj-lt"/>
              <a:buAutoNum type="arabicPeriod"/>
              <a:defRPr/>
            </a:pPr>
            <a:r>
              <a:rPr lang="en-029" dirty="0" smtClean="0"/>
              <a:t>Only the ‘bright’ students should be taught at the secondary level and beyond as shown through streaming and the Common Entrance Examinations.</a:t>
            </a:r>
          </a:p>
          <a:p>
            <a:pPr marL="971550" lvl="1" indent="-514350" fontAlgn="auto">
              <a:spcAft>
                <a:spcPts val="0"/>
              </a:spcAft>
              <a:buFont typeface="+mj-lt"/>
              <a:buAutoNum type="arabicPeriod"/>
              <a:defRPr/>
            </a:pPr>
            <a:r>
              <a:rPr lang="en-029" dirty="0" smtClean="0"/>
              <a:t>More emphasis was placed at going to ‘good’ schools as it was believed that only at such schools could children receive high achievement</a:t>
            </a:r>
            <a:endParaRPr lang="en-029"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le 1"/>
          <p:cNvSpPr>
            <a:spLocks noGrp="1"/>
          </p:cNvSpPr>
          <p:nvPr>
            <p:ph type="title"/>
          </p:nvPr>
        </p:nvSpPr>
        <p:spPr/>
        <p:txBody>
          <a:bodyPr/>
          <a:lstStyle/>
          <a:p>
            <a:r>
              <a:rPr lang="en-029" smtClean="0"/>
              <a:t>Historical Context of Education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Less dominant ideas include:</a:t>
            </a:r>
          </a:p>
          <a:p>
            <a:pPr marL="971550" lvl="1" indent="-514350" fontAlgn="auto">
              <a:spcAft>
                <a:spcPts val="0"/>
              </a:spcAft>
              <a:buFont typeface="+mj-lt"/>
              <a:buAutoNum type="arabicPeriod"/>
              <a:defRPr/>
            </a:pPr>
            <a:r>
              <a:rPr lang="en-029" dirty="0" smtClean="0"/>
              <a:t>Educating students with disabilities is to house such students separately where they can get individualized attention. The idea of mainstreaming students is less popular hence in our system mechanisms to care for students with disabilities are in large part absent</a:t>
            </a:r>
          </a:p>
          <a:p>
            <a:pPr marL="971550" lvl="1" indent="-514350" fontAlgn="auto">
              <a:spcAft>
                <a:spcPts val="0"/>
              </a:spcAft>
              <a:buFont typeface="+mj-lt"/>
              <a:buAutoNum type="arabicPeriod"/>
              <a:defRPr/>
            </a:pPr>
            <a:r>
              <a:rPr lang="en-029" dirty="0" smtClean="0"/>
              <a:t>Home schooling is undertaken by families who believe that teaching students in public schools exposes them to wide variety of unsavoury occurrences (violence, etc.).</a:t>
            </a:r>
            <a:endParaRPr lang="en-029"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p:nvPr>
        </p:nvSpPr>
        <p:spPr/>
        <p:txBody>
          <a:bodyPr/>
          <a:lstStyle/>
          <a:p>
            <a:r>
              <a:rPr lang="en-029" smtClean="0"/>
              <a:t>Purposes of Education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In purpose of education right after slavery was to inculcate English customs and values so that governing ex-slaves would be easier.</a:t>
            </a:r>
          </a:p>
          <a:p>
            <a:pPr fontAlgn="auto">
              <a:spcAft>
                <a:spcPts val="0"/>
              </a:spcAft>
              <a:defRPr/>
            </a:pPr>
            <a:r>
              <a:rPr lang="en-029" dirty="0" smtClean="0"/>
              <a:t>To the enslaved though education was seen as a primary means of upward social mobility – a belief which is still here with us today.</a:t>
            </a:r>
          </a:p>
          <a:p>
            <a:pPr fontAlgn="auto">
              <a:spcAft>
                <a:spcPts val="0"/>
              </a:spcAft>
              <a:defRPr/>
            </a:pPr>
            <a:r>
              <a:rPr lang="en-029" dirty="0" smtClean="0"/>
              <a:t>The 20</a:t>
            </a:r>
            <a:r>
              <a:rPr lang="en-029" baseline="30000" dirty="0" smtClean="0"/>
              <a:t>th</a:t>
            </a:r>
            <a:r>
              <a:rPr lang="en-029" dirty="0" smtClean="0"/>
              <a:t> Century belief is more complex as now it is mandatory for children to be educated the idea is that not all children will contribute equally to the society after they have been educated so differentiation practices such as streaming to ensure ‘bright’ children would get qualifications</a:t>
            </a:r>
            <a:endParaRPr lang="en-029"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le 1"/>
          <p:cNvSpPr>
            <a:spLocks noGrp="1"/>
          </p:cNvSpPr>
          <p:nvPr>
            <p:ph type="title"/>
          </p:nvPr>
        </p:nvSpPr>
        <p:spPr/>
        <p:txBody>
          <a:bodyPr/>
          <a:lstStyle/>
          <a:p>
            <a:r>
              <a:rPr lang="en-029" smtClean="0"/>
              <a:t>Purposes of Education</a:t>
            </a:r>
          </a:p>
        </p:txBody>
      </p:sp>
      <p:sp>
        <p:nvSpPr>
          <p:cNvPr id="228355" name="Content Placeholder 2"/>
          <p:cNvSpPr>
            <a:spLocks noGrp="1"/>
          </p:cNvSpPr>
          <p:nvPr>
            <p:ph idx="1"/>
          </p:nvPr>
        </p:nvSpPr>
        <p:spPr/>
        <p:txBody>
          <a:bodyPr/>
          <a:lstStyle/>
          <a:p>
            <a:r>
              <a:rPr lang="en-029" smtClean="0"/>
              <a:t>Tertiary education was seen the same way as only the academic elite were expected to go to university ensuring them status as a part of the intelligentsia (professional and intellectual class)</a:t>
            </a:r>
          </a:p>
          <a:p>
            <a:r>
              <a:rPr lang="en-029" smtClean="0"/>
              <a:t>It can be observed therefore that education organizes the opportunities and life chances of children.</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p:txBody>
          <a:bodyPr/>
          <a:lstStyle/>
          <a:p>
            <a:r>
              <a:rPr lang="en-029" smtClean="0"/>
              <a:t>Purposes of Education</a:t>
            </a:r>
          </a:p>
        </p:txBody>
      </p:sp>
      <p:sp>
        <p:nvSpPr>
          <p:cNvPr id="3" name="Content Placeholder 2"/>
          <p:cNvSpPr>
            <a:spLocks noGrp="1"/>
          </p:cNvSpPr>
          <p:nvPr>
            <p:ph idx="1"/>
          </p:nvPr>
        </p:nvSpPr>
        <p:spPr>
          <a:xfrm>
            <a:off x="457200" y="1371600"/>
            <a:ext cx="8229600" cy="4754563"/>
          </a:xfrm>
        </p:spPr>
        <p:txBody>
          <a:bodyPr rtlCol="0">
            <a:normAutofit fontScale="77500" lnSpcReduction="20000"/>
          </a:bodyPr>
          <a:lstStyle/>
          <a:p>
            <a:pPr fontAlgn="auto">
              <a:spcAft>
                <a:spcPts val="0"/>
              </a:spcAft>
              <a:defRPr/>
            </a:pPr>
            <a:r>
              <a:rPr lang="en-029" dirty="0" smtClean="0"/>
              <a:t>Another view is that education contributes to social cohesion, enabling people to come together. This view was seen through the ideas of 19</a:t>
            </a:r>
            <a:r>
              <a:rPr lang="en-029" baseline="30000" dirty="0" smtClean="0"/>
              <a:t>th</a:t>
            </a:r>
            <a:r>
              <a:rPr lang="en-029" dirty="0" smtClean="0"/>
              <a:t> century colonial authorities who believed that if people were exposed to a similar curriculum and values they probability of socialization and integration into the society would increase</a:t>
            </a:r>
          </a:p>
          <a:p>
            <a:pPr fontAlgn="auto">
              <a:spcAft>
                <a:spcPts val="0"/>
              </a:spcAft>
              <a:defRPr/>
            </a:pPr>
            <a:r>
              <a:rPr lang="en-029" dirty="0" smtClean="0"/>
              <a:t>Education was also seen as a means economic development as it grants skills which ensures a productive workforce seeing people as human capital</a:t>
            </a:r>
          </a:p>
          <a:p>
            <a:pPr fontAlgn="auto">
              <a:spcAft>
                <a:spcPts val="0"/>
              </a:spcAft>
              <a:defRPr/>
            </a:pPr>
            <a:r>
              <a:rPr lang="en-029" dirty="0" smtClean="0"/>
              <a:t>Recently postmodern thinkers have associated human development to education increasing peoples chances to develop themselves etc. (see Mod 2)</a:t>
            </a:r>
          </a:p>
          <a:p>
            <a:pPr fontAlgn="auto">
              <a:spcAft>
                <a:spcPts val="0"/>
              </a:spcAft>
              <a:defRPr/>
            </a:pPr>
            <a:r>
              <a:rPr lang="en-029" dirty="0" smtClean="0"/>
              <a:t>Education in modern times is seen as a human right for all no matter the disabilities and disadvantages</a:t>
            </a:r>
            <a:endParaRPr lang="en-029"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p:txBody>
          <a:bodyPr/>
          <a:lstStyle/>
          <a:p>
            <a:r>
              <a:rPr lang="en-029" smtClean="0"/>
              <a:t>Impact of Education</a:t>
            </a:r>
          </a:p>
        </p:txBody>
      </p:sp>
      <p:sp>
        <p:nvSpPr>
          <p:cNvPr id="230403" name="Content Placeholder 2"/>
          <p:cNvSpPr>
            <a:spLocks noGrp="1"/>
          </p:cNvSpPr>
          <p:nvPr>
            <p:ph idx="1"/>
          </p:nvPr>
        </p:nvSpPr>
        <p:spPr/>
        <p:txBody>
          <a:bodyPr/>
          <a:lstStyle/>
          <a:p>
            <a:r>
              <a:rPr lang="en-029" smtClean="0"/>
              <a:t>Individuals</a:t>
            </a:r>
          </a:p>
          <a:p>
            <a:pPr lvl="1"/>
            <a:r>
              <a:rPr lang="en-029" smtClean="0"/>
              <a:t>It is expected to confer social mobility on individuals. However the tremendous weight of credentials to achieving mobility can confer low self-esteem and feelings of inadequacy which can lead to under-achievement.</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p:txBody>
          <a:bodyPr/>
          <a:lstStyle/>
          <a:p>
            <a:r>
              <a:rPr lang="en-029" smtClean="0"/>
              <a:t>Impact of Education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Groups</a:t>
            </a:r>
          </a:p>
          <a:p>
            <a:pPr lvl="1" fontAlgn="auto">
              <a:spcAft>
                <a:spcPts val="0"/>
              </a:spcAft>
              <a:defRPr/>
            </a:pPr>
            <a:r>
              <a:rPr lang="en-029" dirty="0" smtClean="0"/>
              <a:t>There are different impacts on different socio-economic groups. Theorists say schools have a middle-class bias and are intrinsically set up to reward children who already have the cultural capital to succeed in the academic world. This can be seen through how middle class children can code-switch while speaking which offers them more opportunities for interaction and varied experience as contrasted with working class children who cannot code switch switch from creole which reduces the likelihood of academic success.</a:t>
            </a:r>
            <a:endParaRPr lang="en-029"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a:spLocks noGrp="1"/>
          </p:cNvSpPr>
          <p:nvPr>
            <p:ph type="title"/>
          </p:nvPr>
        </p:nvSpPr>
        <p:spPr/>
        <p:txBody>
          <a:bodyPr/>
          <a:lstStyle/>
          <a:p>
            <a:r>
              <a:rPr lang="en-029" smtClean="0"/>
              <a:t>Impact of Education</a:t>
            </a:r>
          </a:p>
        </p:txBody>
      </p:sp>
      <p:sp>
        <p:nvSpPr>
          <p:cNvPr id="232451" name="Content Placeholder 2"/>
          <p:cNvSpPr>
            <a:spLocks noGrp="1"/>
          </p:cNvSpPr>
          <p:nvPr>
            <p:ph idx="1"/>
          </p:nvPr>
        </p:nvSpPr>
        <p:spPr/>
        <p:txBody>
          <a:bodyPr/>
          <a:lstStyle/>
          <a:p>
            <a:r>
              <a:rPr lang="en-029" smtClean="0"/>
              <a:t>Institution</a:t>
            </a:r>
          </a:p>
          <a:p>
            <a:pPr lvl="1"/>
            <a:r>
              <a:rPr lang="en-029" smtClean="0"/>
              <a:t>Religion and education in the Caribbean perspective are intrinsically linked as many denominational churches made serious attempts to educate children in the colonial era. The Jesuits, Baptists etc. have produced very high demand schools which place a major focus on religion therefore religious instruction is emphasised in the socialization of the students.</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le 1"/>
          <p:cNvSpPr>
            <a:spLocks noGrp="1"/>
          </p:cNvSpPr>
          <p:nvPr>
            <p:ph type="title"/>
          </p:nvPr>
        </p:nvSpPr>
        <p:spPr/>
        <p:txBody>
          <a:bodyPr/>
          <a:lstStyle/>
          <a:p>
            <a:r>
              <a:rPr lang="en-029" smtClean="0"/>
              <a:t>Religion</a:t>
            </a:r>
          </a:p>
        </p:txBody>
      </p:sp>
      <p:sp>
        <p:nvSpPr>
          <p:cNvPr id="233475" name="Content Placeholder 2"/>
          <p:cNvSpPr>
            <a:spLocks noGrp="1"/>
          </p:cNvSpPr>
          <p:nvPr>
            <p:ph idx="1"/>
          </p:nvPr>
        </p:nvSpPr>
        <p:spPr/>
        <p:txBody>
          <a:bodyPr/>
          <a:lstStyle/>
          <a:p>
            <a:r>
              <a:rPr lang="en-US" smtClean="0"/>
              <a:t>"Men in every society throughout the ages have pondered over questions dealing with such matters as </a:t>
            </a:r>
            <a:r>
              <a:rPr lang="en-US" b="1" smtClean="0"/>
              <a:t>existence, purpose and divinity</a:t>
            </a:r>
            <a:r>
              <a:rPr lang="en-US" smtClean="0"/>
              <a:t>. To help explain the unexplainable, provide a </a:t>
            </a:r>
            <a:r>
              <a:rPr lang="en-US" b="1" smtClean="0"/>
              <a:t>sense of purpose </a:t>
            </a:r>
            <a:r>
              <a:rPr lang="en-US" smtClean="0"/>
              <a:t>in life and make the </a:t>
            </a:r>
            <a:r>
              <a:rPr lang="en-US" b="1" smtClean="0"/>
              <a:t>unknown future less threatening</a:t>
            </a:r>
            <a:r>
              <a:rPr lang="en-US" smtClean="0"/>
              <a:t>, every society' has developed the institution of religion"(Campbell, 2002). </a:t>
            </a:r>
            <a:endParaRPr lang="en-029" smtClean="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le 1"/>
          <p:cNvSpPr>
            <a:spLocks noGrp="1"/>
          </p:cNvSpPr>
          <p:nvPr>
            <p:ph type="title"/>
          </p:nvPr>
        </p:nvSpPr>
        <p:spPr/>
        <p:txBody>
          <a:bodyPr/>
          <a:lstStyle/>
          <a:p>
            <a:r>
              <a:rPr lang="en-029" smtClean="0"/>
              <a:t>Historical Context of Religion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Ideas of the dominant class usually are perpetuated in religious beliefs. The system of religion in the Caribbean has been a struggle between the ideas of the dominant Europeans and colonized peoples.</a:t>
            </a:r>
          </a:p>
          <a:p>
            <a:pPr fontAlgn="auto">
              <a:spcAft>
                <a:spcPts val="0"/>
              </a:spcAft>
              <a:defRPr/>
            </a:pPr>
            <a:r>
              <a:rPr lang="en-029" b="1" dirty="0" smtClean="0"/>
              <a:t>Syncretism and Hybridization </a:t>
            </a:r>
            <a:r>
              <a:rPr lang="en-029" dirty="0" smtClean="0"/>
              <a:t>have re-created the institutions of religion primarily through the Africans and Amerindians adopting many European forms and practices into their own traditions from slavery until now.</a:t>
            </a:r>
            <a:endParaRPr lang="en-029"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029" smtClean="0"/>
              <a:t>Social Behaviour (Cont’d)</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In most societies</a:t>
            </a:r>
            <a:r>
              <a:rPr lang="en-029" dirty="0" smtClean="0"/>
              <a:t> the </a:t>
            </a:r>
            <a:r>
              <a:rPr lang="en-US" dirty="0" smtClean="0"/>
              <a:t>standards of </a:t>
            </a:r>
            <a:r>
              <a:rPr lang="en-US" dirty="0" err="1" smtClean="0"/>
              <a:t>behaviour</a:t>
            </a:r>
            <a:r>
              <a:rPr lang="en-US" dirty="0" smtClean="0"/>
              <a:t> are passed on from one generation to the next. Sociologists and</a:t>
            </a:r>
            <a:r>
              <a:rPr lang="en-029" dirty="0" smtClean="0"/>
              <a:t> </a:t>
            </a:r>
            <a:r>
              <a:rPr lang="en-US" dirty="0" smtClean="0"/>
              <a:t>psychologists observe how people adjust their </a:t>
            </a:r>
            <a:r>
              <a:rPr lang="en-US" dirty="0" err="1" smtClean="0"/>
              <a:t>behaviour</a:t>
            </a:r>
            <a:r>
              <a:rPr lang="en-US" dirty="0" smtClean="0"/>
              <a:t> to conform to these standards (a process called </a:t>
            </a:r>
            <a:r>
              <a:rPr lang="en-US" b="1" dirty="0" smtClean="0"/>
              <a:t>socialization). </a:t>
            </a:r>
          </a:p>
          <a:p>
            <a:pPr fontAlgn="auto">
              <a:spcAft>
                <a:spcPts val="0"/>
              </a:spcAft>
              <a:defRPr/>
            </a:pPr>
            <a:r>
              <a:rPr lang="en-US" dirty="0" smtClean="0"/>
              <a:t>Sociologists also study </a:t>
            </a:r>
            <a:r>
              <a:rPr lang="en-US" b="1" dirty="0" smtClean="0"/>
              <a:t>social roles </a:t>
            </a:r>
            <a:r>
              <a:rPr lang="en-US" dirty="0" smtClean="0"/>
              <a:t>(the function or expected </a:t>
            </a:r>
            <a:r>
              <a:rPr lang="en-US" dirty="0" err="1" smtClean="0"/>
              <a:t>behaviour</a:t>
            </a:r>
            <a:r>
              <a:rPr lang="en-US" dirty="0" smtClean="0"/>
              <a:t> of an individual within a group) and status (a person's importance or rank).</a:t>
            </a:r>
            <a:endParaRPr lang="en-029" dirty="0" smtClean="0"/>
          </a:p>
          <a:p>
            <a:pPr fontAlgn="auto">
              <a:spcAft>
                <a:spcPts val="0"/>
              </a:spcAft>
              <a:defRPr/>
            </a:pPr>
            <a:endParaRPr lang="en-029"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p:txBody>
          <a:bodyPr/>
          <a:lstStyle/>
          <a:p>
            <a:r>
              <a:rPr lang="en-029" smtClean="0"/>
              <a:t>Historical Context of Religion</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Our peoples did accept the religious beliefs of the smaller denominations who came as missionaries so Caribbean countries have wide varieties of Christianity.</a:t>
            </a:r>
          </a:p>
          <a:p>
            <a:pPr fontAlgn="auto">
              <a:spcAft>
                <a:spcPts val="0"/>
              </a:spcAft>
              <a:defRPr/>
            </a:pPr>
            <a:r>
              <a:rPr lang="en-029" dirty="0" smtClean="0"/>
              <a:t>Religion is influenced by the stratification of society where Europeans and Coloureds normally attended mainstream religions and more syncretic religious forms were associated with the poorer groups. Dual membership often existed where people would have formal alliances with a mainstream religion but still would practice traditional forms such as in Cuba with </a:t>
            </a:r>
            <a:r>
              <a:rPr lang="en-029" dirty="0" err="1" smtClean="0"/>
              <a:t>Santeria</a:t>
            </a:r>
            <a:r>
              <a:rPr lang="en-029" dirty="0" smtClean="0"/>
              <a:t>. </a:t>
            </a:r>
            <a:endParaRPr lang="en-029"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le 1"/>
          <p:cNvSpPr>
            <a:spLocks noGrp="1"/>
          </p:cNvSpPr>
          <p:nvPr>
            <p:ph type="title"/>
          </p:nvPr>
        </p:nvSpPr>
        <p:spPr/>
        <p:txBody>
          <a:bodyPr/>
          <a:lstStyle/>
          <a:p>
            <a:r>
              <a:rPr lang="en-029" smtClean="0"/>
              <a:t>Historical Context of Religion</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After emancipation syncretic religious forms flourished such as Myal as well as African ones such as </a:t>
            </a:r>
            <a:r>
              <a:rPr lang="en-029" dirty="0" err="1" smtClean="0"/>
              <a:t>Vodun</a:t>
            </a:r>
            <a:r>
              <a:rPr lang="en-029" dirty="0" smtClean="0"/>
              <a:t>. Laws were often passed to restrict these practices such as the </a:t>
            </a:r>
            <a:r>
              <a:rPr lang="en-029" b="1" dirty="0" err="1" smtClean="0"/>
              <a:t>Obeah</a:t>
            </a:r>
            <a:r>
              <a:rPr lang="en-029" b="1" dirty="0" smtClean="0"/>
              <a:t> Act </a:t>
            </a:r>
            <a:r>
              <a:rPr lang="en-029" dirty="0" smtClean="0"/>
              <a:t>in Jamaica which outlawed its practice.</a:t>
            </a:r>
          </a:p>
          <a:p>
            <a:pPr fontAlgn="auto">
              <a:spcAft>
                <a:spcPts val="0"/>
              </a:spcAft>
              <a:defRPr/>
            </a:pPr>
            <a:r>
              <a:rPr lang="en-029" dirty="0" smtClean="0"/>
              <a:t>Resistance also created other distinctive worldviews such as through Rastafari formed in the 1930’s in Jamaica based on Marcus Garvey’s philosophies.</a:t>
            </a:r>
          </a:p>
          <a:p>
            <a:pPr fontAlgn="auto">
              <a:spcAft>
                <a:spcPts val="0"/>
              </a:spcAft>
              <a:defRPr/>
            </a:pPr>
            <a:r>
              <a:rPr lang="en-029" dirty="0" smtClean="0"/>
              <a:t>In the 19</a:t>
            </a:r>
            <a:r>
              <a:rPr lang="en-029" baseline="30000" dirty="0" smtClean="0"/>
              <a:t>th</a:t>
            </a:r>
            <a:r>
              <a:rPr lang="en-029" dirty="0" smtClean="0"/>
              <a:t> Century in Trinidad, Guyana and Suriname there were Hindus belonging to various sects who have schools today. Many Hindus were also converted to Presbyterianism due to the Canadian missions there who marketed it as a means towards upward </a:t>
            </a:r>
            <a:r>
              <a:rPr lang="en-029" dirty="0" err="1" smtClean="0"/>
              <a:t>mobililty</a:t>
            </a:r>
            <a:endParaRPr lang="en-029" dirty="0" smtClean="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le 1"/>
          <p:cNvSpPr>
            <a:spLocks noGrp="1"/>
          </p:cNvSpPr>
          <p:nvPr>
            <p:ph type="title"/>
          </p:nvPr>
        </p:nvSpPr>
        <p:spPr/>
        <p:txBody>
          <a:bodyPr/>
          <a:lstStyle/>
          <a:p>
            <a:r>
              <a:rPr lang="en-029" smtClean="0"/>
              <a:t>Historical Context of Religion</a:t>
            </a:r>
          </a:p>
        </p:txBody>
      </p:sp>
      <p:sp>
        <p:nvSpPr>
          <p:cNvPr id="237571" name="Content Placeholder 2"/>
          <p:cNvSpPr>
            <a:spLocks noGrp="1"/>
          </p:cNvSpPr>
          <p:nvPr>
            <p:ph idx="1"/>
          </p:nvPr>
        </p:nvSpPr>
        <p:spPr/>
        <p:txBody>
          <a:bodyPr/>
          <a:lstStyle/>
          <a:p>
            <a:r>
              <a:rPr lang="en-029" smtClean="0"/>
              <a:t>US missionaries especially in the last half of the 20</a:t>
            </a:r>
            <a:r>
              <a:rPr lang="en-029" baseline="30000" smtClean="0"/>
              <a:t>th</a:t>
            </a:r>
            <a:r>
              <a:rPr lang="en-029" smtClean="0"/>
              <a:t> century have brought their unique brand of Pentecostalism and Fundamentalism to the region.</a:t>
            </a:r>
          </a:p>
          <a:p>
            <a:endParaRPr lang="en-029" smtClean="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le 1"/>
          <p:cNvSpPr>
            <a:spLocks noGrp="1"/>
          </p:cNvSpPr>
          <p:nvPr>
            <p:ph type="title"/>
          </p:nvPr>
        </p:nvSpPr>
        <p:spPr/>
        <p:txBody>
          <a:bodyPr/>
          <a:lstStyle/>
          <a:p>
            <a:r>
              <a:rPr lang="en-029" smtClean="0"/>
              <a:t>Impact of Religion</a:t>
            </a:r>
          </a:p>
        </p:txBody>
      </p:sp>
      <p:sp>
        <p:nvSpPr>
          <p:cNvPr id="238595" name="Content Placeholder 2"/>
          <p:cNvSpPr>
            <a:spLocks noGrp="1"/>
          </p:cNvSpPr>
          <p:nvPr>
            <p:ph idx="1"/>
          </p:nvPr>
        </p:nvSpPr>
        <p:spPr/>
        <p:txBody>
          <a:bodyPr/>
          <a:lstStyle/>
          <a:p>
            <a:r>
              <a:rPr lang="en-029" smtClean="0"/>
              <a:t>Individuals</a:t>
            </a:r>
          </a:p>
          <a:p>
            <a:pPr lvl="1"/>
            <a:r>
              <a:rPr lang="en-029" smtClean="0"/>
              <a:t>Religion can be a source of oppression. For example the oppression of women in almost all mainstream and alternative religions</a:t>
            </a:r>
          </a:p>
          <a:p>
            <a:pPr lvl="1"/>
            <a:endParaRPr lang="en-029" smtClean="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1"/>
          <p:cNvSpPr>
            <a:spLocks noGrp="1"/>
          </p:cNvSpPr>
          <p:nvPr>
            <p:ph type="title"/>
          </p:nvPr>
        </p:nvSpPr>
        <p:spPr/>
        <p:txBody>
          <a:bodyPr/>
          <a:lstStyle/>
          <a:p>
            <a:r>
              <a:rPr lang="en-029" smtClean="0"/>
              <a:t>Impact of Religion</a:t>
            </a:r>
          </a:p>
        </p:txBody>
      </p:sp>
      <p:sp>
        <p:nvSpPr>
          <p:cNvPr id="239619" name="Content Placeholder 2"/>
          <p:cNvSpPr>
            <a:spLocks noGrp="1"/>
          </p:cNvSpPr>
          <p:nvPr>
            <p:ph idx="1"/>
          </p:nvPr>
        </p:nvSpPr>
        <p:spPr/>
        <p:txBody>
          <a:bodyPr/>
          <a:lstStyle/>
          <a:p>
            <a:r>
              <a:rPr lang="en-029" smtClean="0"/>
              <a:t>Groups</a:t>
            </a:r>
          </a:p>
          <a:p>
            <a:pPr lvl="1"/>
            <a:r>
              <a:rPr lang="en-029" smtClean="0"/>
              <a:t>Religion can help groups maintain solidarity and keep their traditions alive in the face of globalizing western culture. For example the Garifuna still practice many of their African customs today.</a:t>
            </a:r>
          </a:p>
          <a:p>
            <a:pPr lvl="1"/>
            <a:endParaRPr lang="en-029" smtClean="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le 1"/>
          <p:cNvSpPr>
            <a:spLocks noGrp="1"/>
          </p:cNvSpPr>
          <p:nvPr>
            <p:ph type="title"/>
          </p:nvPr>
        </p:nvSpPr>
        <p:spPr/>
        <p:txBody>
          <a:bodyPr/>
          <a:lstStyle/>
          <a:p>
            <a:r>
              <a:rPr lang="en-029" smtClean="0"/>
              <a:t>Impact of Religion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Institutions</a:t>
            </a:r>
          </a:p>
          <a:p>
            <a:pPr lvl="1" fontAlgn="auto">
              <a:spcAft>
                <a:spcPts val="0"/>
              </a:spcAft>
              <a:defRPr/>
            </a:pPr>
            <a:r>
              <a:rPr lang="en-029" dirty="0"/>
              <a:t> </a:t>
            </a:r>
            <a:r>
              <a:rPr lang="en-029" dirty="0" smtClean="0"/>
              <a:t>Religion is seen as a major factor in the establishment of the Justice system as countries with different religious systems have usually varying Justice systems. For example Sharia Law </a:t>
            </a:r>
            <a:r>
              <a:rPr lang="en-029" dirty="0" err="1" smtClean="0"/>
              <a:t>vs</a:t>
            </a:r>
            <a:r>
              <a:rPr lang="en-029" dirty="0" smtClean="0"/>
              <a:t> Western legal system based on Christianity</a:t>
            </a:r>
          </a:p>
          <a:p>
            <a:pPr lvl="1" fontAlgn="auto">
              <a:spcAft>
                <a:spcPts val="0"/>
              </a:spcAft>
              <a:defRPr/>
            </a:pPr>
            <a:r>
              <a:rPr lang="en-029" dirty="0" smtClean="0"/>
              <a:t>Some religious laws have various tenets which bind their believers which can affect interaction with other institutions for example Jehovah’s Witnesses do not believe in blood transfusion altering relationships with heath care professionals</a:t>
            </a:r>
          </a:p>
          <a:p>
            <a:pPr lvl="1" fontAlgn="auto">
              <a:spcAft>
                <a:spcPts val="0"/>
              </a:spcAft>
              <a:defRPr/>
            </a:pPr>
            <a:r>
              <a:rPr lang="en-029" dirty="0" smtClean="0"/>
              <a:t>Religion also has an immense ability to generate conflict in a society especially among Plural societies.</a:t>
            </a:r>
            <a:endParaRPr lang="en-029"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le 1"/>
          <p:cNvSpPr>
            <a:spLocks noGrp="1"/>
          </p:cNvSpPr>
          <p:nvPr>
            <p:ph type="title"/>
          </p:nvPr>
        </p:nvSpPr>
        <p:spPr/>
        <p:txBody>
          <a:bodyPr/>
          <a:lstStyle/>
          <a:p>
            <a:r>
              <a:rPr lang="en-029" smtClean="0"/>
              <a:t>The Justice System</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This refers to the ideas and beliefs a society have about protecting and preserving the rights and obligations of citizens through the political and Judicial framework in a country.</a:t>
            </a:r>
          </a:p>
          <a:p>
            <a:pPr fontAlgn="auto">
              <a:spcAft>
                <a:spcPts val="0"/>
              </a:spcAft>
              <a:defRPr/>
            </a:pPr>
            <a:r>
              <a:rPr lang="en-029" dirty="0" smtClean="0"/>
              <a:t>Political Framework: idea that citizens entrust power to representatives to make decisions, defend and uphold their interests</a:t>
            </a:r>
          </a:p>
          <a:p>
            <a:pPr fontAlgn="auto">
              <a:spcAft>
                <a:spcPts val="0"/>
              </a:spcAft>
              <a:defRPr/>
            </a:pPr>
            <a:r>
              <a:rPr lang="en-029" dirty="0" smtClean="0"/>
              <a:t>Legal Framework: the system of laws which are fair to all persons and enshrined within a constitution.</a:t>
            </a:r>
            <a:endParaRPr lang="en-029"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The Justice system in the Caribbean evolved out of our history of colonialism, resistance and independence.</a:t>
            </a:r>
          </a:p>
          <a:p>
            <a:pPr fontAlgn="auto">
              <a:spcAft>
                <a:spcPts val="0"/>
              </a:spcAft>
              <a:defRPr/>
            </a:pPr>
            <a:r>
              <a:rPr lang="en-029" dirty="0" smtClean="0"/>
              <a:t>As Captives the native people were treated so badly that in 1512 with the help of </a:t>
            </a:r>
            <a:r>
              <a:rPr lang="en-029" dirty="0" err="1" smtClean="0"/>
              <a:t>Montesinos</a:t>
            </a:r>
            <a:r>
              <a:rPr lang="en-029" dirty="0" smtClean="0"/>
              <a:t> and Las Casas, </a:t>
            </a:r>
            <a:r>
              <a:rPr lang="en-029" b="1" dirty="0" smtClean="0"/>
              <a:t>The Laws of Burgos </a:t>
            </a:r>
            <a:r>
              <a:rPr lang="en-029" dirty="0" smtClean="0"/>
              <a:t>were created to help protect them from the harsh treatment, convert them to Christianity but strangely still allowed Ecomienda. These ‘rights’ were in large part ignored</a:t>
            </a:r>
            <a:endParaRPr lang="en-029" b="1"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Under slavery, African people had no rights and were classified as chattel (property) while Europeans through being white possessed power over them. In Spanish Colonies La </a:t>
            </a:r>
            <a:r>
              <a:rPr lang="en-029" dirty="0" err="1" smtClean="0"/>
              <a:t>Siete</a:t>
            </a:r>
            <a:r>
              <a:rPr lang="en-029" dirty="0" smtClean="0"/>
              <a:t> </a:t>
            </a:r>
            <a:r>
              <a:rPr lang="en-029" dirty="0" err="1" smtClean="0"/>
              <a:t>Partidas</a:t>
            </a:r>
            <a:r>
              <a:rPr lang="en-029" dirty="0" smtClean="0"/>
              <a:t> and in the French Colonies the Code Noir each laid down laws including provisions for slave property. In the British Colonies Assemblies were established made of the planter class who enacted laws to control, subdue and coerce slaves </a:t>
            </a:r>
          </a:p>
          <a:p>
            <a:pPr fontAlgn="auto">
              <a:spcAft>
                <a:spcPts val="0"/>
              </a:spcAft>
              <a:defRPr/>
            </a:pPr>
            <a:r>
              <a:rPr lang="en-029" dirty="0" smtClean="0"/>
              <a:t>This is why Caribbean law has such heavy sanctions for property offences in its legal systems</a:t>
            </a:r>
            <a:endParaRPr lang="en-029"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There was no true fairness as laws inclusive of penalties and rewards were based on the rigid system of racial stratification in the society.</a:t>
            </a:r>
          </a:p>
          <a:p>
            <a:pPr fontAlgn="auto">
              <a:spcAft>
                <a:spcPts val="0"/>
              </a:spcAft>
              <a:defRPr/>
            </a:pPr>
            <a:r>
              <a:rPr lang="en-029" dirty="0" smtClean="0"/>
              <a:t>There were however alternative ideas and resistance movements threatened the stability of the colony such as missionaries who often attempted to educate Africans to some extent and tried to instil some semblance of Human rights to the African population – not necessarily which would result in freedom.</a:t>
            </a:r>
            <a:endParaRPr lang="en-029"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029" smtClean="0"/>
              <a:t>Social Institutions</a:t>
            </a:r>
          </a:p>
        </p:txBody>
      </p:sp>
      <p:sp>
        <p:nvSpPr>
          <p:cNvPr id="3" name="Content Placeholder 2"/>
          <p:cNvSpPr>
            <a:spLocks noGrp="1"/>
          </p:cNvSpPr>
          <p:nvPr>
            <p:ph idx="1"/>
          </p:nvPr>
        </p:nvSpPr>
        <p:spPr/>
        <p:txBody>
          <a:bodyPr rtlCol="0">
            <a:normAutofit/>
          </a:bodyPr>
          <a:lstStyle/>
          <a:p>
            <a:pPr fontAlgn="auto">
              <a:spcAft>
                <a:spcPts val="0"/>
              </a:spcAft>
              <a:defRPr/>
            </a:pPr>
            <a:r>
              <a:rPr lang="en-US" u="sng" dirty="0"/>
              <a:t>Social Institutions</a:t>
            </a:r>
            <a:r>
              <a:rPr lang="en-US" dirty="0"/>
              <a:t> are organized relationships among people which tend to perform specific </a:t>
            </a:r>
            <a:r>
              <a:rPr lang="en-US" b="1" dirty="0" smtClean="0"/>
              <a:t>actions </a:t>
            </a:r>
            <a:r>
              <a:rPr lang="en-US" dirty="0"/>
              <a:t>within the society. These institutions include business organizations, churches, government, security forces, hospitals, family and schools. Each institution, has a direct effect on the society in which it exists. For example, the attitudes and the goals of an entire society are influenced by the transmission of learning and knowledge in educational institutions. </a:t>
            </a:r>
            <a:endParaRPr lang="en-029"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The military nature of the Haitian Revolution in 1804 which resulted in the freedom of Haitian Africans ensured that the justice system there became dominated by fear and intimidation despite Her people having their rights enshrined with a constitution.</a:t>
            </a:r>
          </a:p>
          <a:p>
            <a:pPr fontAlgn="auto">
              <a:spcAft>
                <a:spcPts val="0"/>
              </a:spcAft>
              <a:defRPr/>
            </a:pPr>
            <a:r>
              <a:rPr lang="en-029" dirty="0" smtClean="0"/>
              <a:t> Emancipation occurred for the rest of the Caribbean after 1834 and eventually blacks and coloureds won representation in colonial assemblies. Independence resulted in most Caribbean countries having some form of the Westminster Model of government. </a:t>
            </a:r>
          </a:p>
          <a:p>
            <a:pPr fontAlgn="auto">
              <a:spcAft>
                <a:spcPts val="0"/>
              </a:spcAft>
              <a:defRPr/>
            </a:pPr>
            <a:r>
              <a:rPr lang="en-029" dirty="0" smtClean="0"/>
              <a:t>To achieve political enfranchisement we were forced to adopt European judicial and legislative systems </a:t>
            </a:r>
            <a:endParaRPr lang="en-029"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le 1"/>
          <p:cNvSpPr>
            <a:spLocks noGrp="1"/>
          </p:cNvSpPr>
          <p:nvPr>
            <p:ph type="title"/>
          </p:nvPr>
        </p:nvSpPr>
        <p:spPr/>
        <p:txBody>
          <a:bodyPr/>
          <a:lstStyle/>
          <a:p>
            <a:r>
              <a:rPr lang="en-029" smtClean="0"/>
              <a:t>Historical Context</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The evolution of our justice system originated from the strong insistence of ensuring basic human rights for the mass of our citizens inclusive of </a:t>
            </a:r>
            <a:r>
              <a:rPr lang="en-029" i="1" dirty="0" smtClean="0"/>
              <a:t>freedom of expression, of assembly, respect of private property, fair trial, vote and run for public office.</a:t>
            </a:r>
          </a:p>
          <a:p>
            <a:pPr fontAlgn="auto">
              <a:spcAft>
                <a:spcPts val="0"/>
              </a:spcAft>
              <a:defRPr/>
            </a:pPr>
            <a:r>
              <a:rPr lang="en-029" dirty="0" smtClean="0"/>
              <a:t>However due to stratification of our society there are entrenched inequalities of the lower income brackets in terms of acquiring the full representation of the Justice system.</a:t>
            </a:r>
            <a:endParaRPr lang="en-029"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
            </a:r>
            <a:br>
              <a:rPr lang="en-US" dirty="0" smtClean="0"/>
            </a:br>
            <a:r>
              <a:rPr lang="en-US" dirty="0" smtClean="0"/>
              <a:t>Functionalist perspective </a:t>
            </a:r>
            <a:r>
              <a:rPr lang="en-US" dirty="0"/>
              <a:t>of the justice system</a:t>
            </a:r>
            <a:r>
              <a:rPr lang="en-029" dirty="0"/>
              <a:t/>
            </a:r>
            <a:br>
              <a:rPr lang="en-029" dirty="0"/>
            </a:br>
            <a:endParaRPr lang="en-029"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US" dirty="0"/>
              <a:t>Functionalists believe that values about justice, equality and fairness are universally acclaimed as good and form the basic framework for society. Society has to have ways of dealing with those who break the laws of society because they contribute to disorder and disharmony leading to chaos and confusion.</a:t>
            </a:r>
            <a:endParaRPr lang="en-029" dirty="0"/>
          </a:p>
          <a:p>
            <a:pPr fontAlgn="auto">
              <a:spcAft>
                <a:spcPts val="0"/>
              </a:spcAft>
              <a:defRPr/>
            </a:pPr>
            <a:r>
              <a:rPr lang="en-US" dirty="0"/>
              <a:t>Functionalist created the institutions of the justice system to take care of </a:t>
            </a:r>
            <a:r>
              <a:rPr lang="en-US" dirty="0" smtClean="0"/>
              <a:t>such </a:t>
            </a:r>
            <a:r>
              <a:rPr lang="en-US" dirty="0"/>
              <a:t>deviants- by one or more of the following, punishment, </a:t>
            </a:r>
            <a:r>
              <a:rPr lang="en-US" dirty="0" smtClean="0"/>
              <a:t>deterrence </a:t>
            </a:r>
            <a:r>
              <a:rPr lang="en-US" dirty="0"/>
              <a:t>or rehabilitation. The police force and the court system have a role to perform. Deviant behaviour is explained is explained largely in terms of breakdown in the family </a:t>
            </a:r>
            <a:r>
              <a:rPr lang="en-US" dirty="0" smtClean="0"/>
              <a:t>socialization </a:t>
            </a:r>
            <a:r>
              <a:rPr lang="en-US" dirty="0"/>
              <a:t>process or how individuals react to </a:t>
            </a:r>
            <a:r>
              <a:rPr lang="en-US" dirty="0" smtClean="0"/>
              <a:t>changes </a:t>
            </a:r>
            <a:r>
              <a:rPr lang="en-US" dirty="0"/>
              <a:t>in society. For example, the anomie theory says that there are socially accepted means of obtaining the rewards of society but those who cannot access the rewards through these means will try other socially </a:t>
            </a:r>
            <a:endParaRPr lang="en-029"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a:t>Conflict/Marxist Perspective on Justice System</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dirty="0"/>
              <a:t>According to Marxist thought the justice system is another institution that forms part of the state apparatus. It functions to maintain the wealthy in power and by extension seeks to oppress others and discriminate against them.</a:t>
            </a:r>
            <a:endParaRPr lang="en-029" dirty="0"/>
          </a:p>
          <a:p>
            <a:pPr fontAlgn="auto">
              <a:spcAft>
                <a:spcPts val="0"/>
              </a:spcAft>
              <a:defRPr/>
            </a:pPr>
            <a:r>
              <a:rPr lang="en-US" dirty="0"/>
              <a:t>The view is that the inequalities of society are brought on by capitalism which helps to isolate poorer class who </a:t>
            </a:r>
            <a:r>
              <a:rPr lang="en-US" dirty="0" smtClean="0"/>
              <a:t>cannot </a:t>
            </a:r>
            <a:r>
              <a:rPr lang="en-US" dirty="0"/>
              <a:t>access better jobs. So the acts of </a:t>
            </a:r>
            <a:r>
              <a:rPr lang="en-US" dirty="0" smtClean="0"/>
              <a:t>crime that </a:t>
            </a:r>
            <a:r>
              <a:rPr lang="en-US" dirty="0"/>
              <a:t>these </a:t>
            </a:r>
            <a:r>
              <a:rPr lang="en-US" dirty="0" smtClean="0"/>
              <a:t>individuals </a:t>
            </a:r>
            <a:r>
              <a:rPr lang="en-US" dirty="0"/>
              <a:t>may </a:t>
            </a:r>
            <a:r>
              <a:rPr lang="en-US" dirty="0" smtClean="0"/>
              <a:t>commit </a:t>
            </a:r>
            <a:r>
              <a:rPr lang="en-US" dirty="0"/>
              <a:t>could be </a:t>
            </a:r>
            <a:r>
              <a:rPr lang="en-US" dirty="0" smtClean="0"/>
              <a:t>regarded </a:t>
            </a:r>
            <a:r>
              <a:rPr lang="en-US" dirty="0"/>
              <a:t>as a rebellion against their situation.</a:t>
            </a:r>
            <a:endParaRPr lang="en-029" dirty="0"/>
          </a:p>
          <a:p>
            <a:pPr fontAlgn="auto">
              <a:spcAft>
                <a:spcPts val="0"/>
              </a:spcAft>
              <a:defRPr/>
            </a:pPr>
            <a:r>
              <a:rPr lang="en-US" dirty="0"/>
              <a:t>Marxist believe that there is a superstructure that includes the police service and the law courts which functions to control the activities of the poor. Criminal </a:t>
            </a:r>
            <a:r>
              <a:rPr lang="en-US" dirty="0" smtClean="0"/>
              <a:t>statistics </a:t>
            </a:r>
            <a:r>
              <a:rPr lang="en-US" dirty="0"/>
              <a:t>are used as a device to blame social problems on the working class. This is evidence of unequal law enforcement, says </a:t>
            </a:r>
            <a:r>
              <a:rPr lang="en-US" dirty="0" smtClean="0"/>
              <a:t>Marxist, </a:t>
            </a:r>
            <a:r>
              <a:rPr lang="en-US" dirty="0"/>
              <a:t>because the many crimes of the wealthy go either unreported or unpunished. In sum, social order is imposed by the powerful on the powerless and is not based on shared values. </a:t>
            </a:r>
            <a:r>
              <a:rPr lang="en-US" dirty="0" smtClean="0"/>
              <a:t>The justice </a:t>
            </a:r>
            <a:r>
              <a:rPr lang="en-US" dirty="0"/>
              <a:t>system serves </a:t>
            </a:r>
            <a:r>
              <a:rPr lang="en-US" dirty="0" smtClean="0"/>
              <a:t>the interest </a:t>
            </a:r>
            <a:r>
              <a:rPr lang="en-US" dirty="0"/>
              <a:t>of the elites and is not about social integration. </a:t>
            </a:r>
            <a:endParaRPr lang="en-029" dirty="0"/>
          </a:p>
          <a:p>
            <a:pPr fontAlgn="auto">
              <a:spcAft>
                <a:spcPts val="0"/>
              </a:spcAft>
              <a:defRPr/>
            </a:pPr>
            <a:endParaRPr lang="en-029"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Impact of the Justice System on Society</a:t>
            </a:r>
            <a:endParaRPr lang="en-029" dirty="0"/>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Individuals</a:t>
            </a:r>
          </a:p>
          <a:p>
            <a:pPr lvl="1" fontAlgn="auto">
              <a:spcAft>
                <a:spcPts val="0"/>
              </a:spcAft>
              <a:defRPr/>
            </a:pPr>
            <a:r>
              <a:rPr lang="en-029" dirty="0" smtClean="0"/>
              <a:t>Laws may or may not respect an individual’s rights to cultural differences. Ex. A man’s cultural right to have several wives may not be respected legally</a:t>
            </a:r>
          </a:p>
          <a:p>
            <a:pPr lvl="1" fontAlgn="auto">
              <a:spcAft>
                <a:spcPts val="0"/>
              </a:spcAft>
              <a:defRPr/>
            </a:pPr>
            <a:r>
              <a:rPr lang="en-029" dirty="0" smtClean="0"/>
              <a:t>Laws be respected legally but not at another organization such as a school. Ex. A girl’s legal right to wear a skirt 5 inches above her knees may not respected.</a:t>
            </a:r>
          </a:p>
          <a:p>
            <a:pPr marL="457200" lvl="1" indent="0" fontAlgn="auto">
              <a:spcAft>
                <a:spcPts val="0"/>
              </a:spcAft>
              <a:buFont typeface="Arial" pitchFamily="34" charset="0"/>
              <a:buNone/>
              <a:defRPr/>
            </a:pPr>
            <a:endParaRPr lang="en-029"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le 1"/>
          <p:cNvSpPr>
            <a:spLocks noGrp="1"/>
          </p:cNvSpPr>
          <p:nvPr>
            <p:ph type="title"/>
          </p:nvPr>
        </p:nvSpPr>
        <p:spPr/>
        <p:txBody>
          <a:bodyPr/>
          <a:lstStyle/>
          <a:p>
            <a:r>
              <a:rPr lang="en-029" smtClean="0"/>
              <a:t>Impact of the Justice System</a:t>
            </a:r>
          </a:p>
        </p:txBody>
      </p:sp>
      <p:sp>
        <p:nvSpPr>
          <p:cNvPr id="250883" name="Content Placeholder 2"/>
          <p:cNvSpPr>
            <a:spLocks noGrp="1"/>
          </p:cNvSpPr>
          <p:nvPr>
            <p:ph idx="1"/>
          </p:nvPr>
        </p:nvSpPr>
        <p:spPr/>
        <p:txBody>
          <a:bodyPr/>
          <a:lstStyle/>
          <a:p>
            <a:r>
              <a:rPr lang="en-029" smtClean="0"/>
              <a:t>Groups</a:t>
            </a:r>
          </a:p>
          <a:p>
            <a:pPr lvl="1"/>
            <a:r>
              <a:rPr lang="en-029" smtClean="0"/>
              <a:t>Constitutions may restrict the rights of certain groups as they see fit. Ex. Persons under 18 are not allowed to vote.</a:t>
            </a:r>
          </a:p>
          <a:p>
            <a:pPr lvl="1"/>
            <a:r>
              <a:rPr lang="en-029" smtClean="0"/>
              <a:t>Laws may also discriminate between certain groups ex. People over 65 are allowed to retire while in certain jobs people are not allowed to retire early with benefits (i.e. ageism)</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le 1"/>
          <p:cNvSpPr>
            <a:spLocks noGrp="1"/>
          </p:cNvSpPr>
          <p:nvPr>
            <p:ph type="title"/>
          </p:nvPr>
        </p:nvSpPr>
        <p:spPr/>
        <p:txBody>
          <a:bodyPr/>
          <a:lstStyle/>
          <a:p>
            <a:r>
              <a:rPr lang="en-029" smtClean="0"/>
              <a:t>Impact of the Justice System</a:t>
            </a:r>
          </a:p>
        </p:txBody>
      </p:sp>
      <p:sp>
        <p:nvSpPr>
          <p:cNvPr id="251907" name="Content Placeholder 2"/>
          <p:cNvSpPr>
            <a:spLocks noGrp="1"/>
          </p:cNvSpPr>
          <p:nvPr>
            <p:ph idx="1"/>
          </p:nvPr>
        </p:nvSpPr>
        <p:spPr/>
        <p:txBody>
          <a:bodyPr/>
          <a:lstStyle/>
          <a:p>
            <a:r>
              <a:rPr lang="en-029" smtClean="0"/>
              <a:t>Institutions</a:t>
            </a:r>
          </a:p>
          <a:p>
            <a:pPr lvl="1"/>
            <a:r>
              <a:rPr lang="en-029" smtClean="0"/>
              <a:t>Claims of justice may be represented to protect members of institutions such as the Family through </a:t>
            </a:r>
            <a:r>
              <a:rPr lang="en-029" b="1" smtClean="0"/>
              <a:t>Family Court</a:t>
            </a:r>
            <a:r>
              <a:rPr lang="en-029" smtClean="0"/>
              <a:t>, etc.</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029" dirty="0" smtClean="0"/>
              <a:t>Interacting with the wider world</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le 1"/>
          <p:cNvSpPr>
            <a:spLocks noGrp="1"/>
          </p:cNvSpPr>
          <p:nvPr>
            <p:ph type="title"/>
          </p:nvPr>
        </p:nvSpPr>
        <p:spPr/>
        <p:txBody>
          <a:bodyPr/>
          <a:lstStyle/>
          <a:p>
            <a:r>
              <a:rPr lang="en-029" smtClean="0"/>
              <a:t>Expected Learning Outcomes</a:t>
            </a:r>
          </a:p>
        </p:txBody>
      </p:sp>
      <p:sp>
        <p:nvSpPr>
          <p:cNvPr id="3" name="Content Placeholder 2"/>
          <p:cNvSpPr>
            <a:spLocks noGrp="1"/>
          </p:cNvSpPr>
          <p:nvPr>
            <p:ph idx="1"/>
          </p:nvPr>
        </p:nvSpPr>
        <p:spPr/>
        <p:txBody>
          <a:bodyPr rtlCol="0">
            <a:normAutofit fontScale="77500" lnSpcReduction="20000"/>
          </a:bodyPr>
          <a:lstStyle/>
          <a:p>
            <a:pPr marL="514350" indent="-514350" fontAlgn="auto">
              <a:spcAft>
                <a:spcPts val="0"/>
              </a:spcAft>
              <a:buFont typeface="+mj-lt"/>
              <a:buAutoNum type="arabicPeriod"/>
              <a:defRPr/>
            </a:pPr>
            <a:r>
              <a:rPr lang="en-029" dirty="0" smtClean="0"/>
              <a:t>Explain how imperial and colonial policies affect Caribbean Society and Culture</a:t>
            </a:r>
          </a:p>
          <a:p>
            <a:pPr marL="514350" indent="-514350" fontAlgn="auto">
              <a:spcAft>
                <a:spcPts val="0"/>
              </a:spcAft>
              <a:buFont typeface="+mj-lt"/>
              <a:buAutoNum type="arabicPeriod"/>
              <a:defRPr/>
            </a:pPr>
            <a:r>
              <a:rPr lang="en-029" dirty="0" smtClean="0"/>
              <a:t>Describe Neo-colonial and Post Colonial Aspects of Caribbean society and culture</a:t>
            </a:r>
          </a:p>
          <a:p>
            <a:pPr marL="514350" indent="-514350" fontAlgn="auto">
              <a:spcAft>
                <a:spcPts val="0"/>
              </a:spcAft>
              <a:buFont typeface="+mj-lt"/>
              <a:buAutoNum type="arabicPeriod"/>
              <a:defRPr/>
            </a:pPr>
            <a:r>
              <a:rPr lang="en-029" dirty="0" smtClean="0"/>
              <a:t>Assess how the Identity of Caribbean People has been influenced by Colonialism</a:t>
            </a:r>
          </a:p>
          <a:p>
            <a:pPr marL="514350" indent="-514350" fontAlgn="auto">
              <a:spcAft>
                <a:spcPts val="0"/>
              </a:spcAft>
              <a:buFont typeface="+mj-lt"/>
              <a:buAutoNum type="arabicPeriod"/>
              <a:defRPr/>
            </a:pPr>
            <a:r>
              <a:rPr lang="en-029" dirty="0" smtClean="0"/>
              <a:t>Discuss the influence of consumption patterns, creative expression, politics and sport of extra regional territories on the Caribbean</a:t>
            </a:r>
          </a:p>
          <a:p>
            <a:pPr marL="514350" indent="-514350" fontAlgn="auto">
              <a:spcAft>
                <a:spcPts val="0"/>
              </a:spcAft>
              <a:buFont typeface="+mj-lt"/>
              <a:buAutoNum type="arabicPeriod"/>
              <a:defRPr/>
            </a:pPr>
            <a:r>
              <a:rPr lang="en-029" dirty="0" smtClean="0"/>
              <a:t>Analyse the impact of the Caribbean on the extra-regional societies using examples from politics, economics, creative expression, religion and the culinary arts. </a:t>
            </a:r>
            <a:endParaRPr lang="en-029"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itle 1"/>
          <p:cNvSpPr>
            <a:spLocks noGrp="1"/>
          </p:cNvSpPr>
          <p:nvPr>
            <p:ph type="title"/>
          </p:nvPr>
        </p:nvSpPr>
        <p:spPr/>
        <p:txBody>
          <a:bodyPr/>
          <a:lstStyle/>
          <a:p>
            <a:r>
              <a:rPr lang="en-029" smtClean="0"/>
              <a:t>Imperialism and Colonization</a:t>
            </a:r>
          </a:p>
        </p:txBody>
      </p:sp>
      <p:sp>
        <p:nvSpPr>
          <p:cNvPr id="3" name="Content Placeholder 2"/>
          <p:cNvSpPr>
            <a:spLocks noGrp="1"/>
          </p:cNvSpPr>
          <p:nvPr>
            <p:ph idx="1"/>
          </p:nvPr>
        </p:nvSpPr>
        <p:spPr>
          <a:xfrm>
            <a:off x="457200" y="1143000"/>
            <a:ext cx="8229600" cy="5257800"/>
          </a:xfrm>
        </p:spPr>
        <p:txBody>
          <a:bodyPr rtlCol="0">
            <a:normAutofit fontScale="77500" lnSpcReduction="20000"/>
          </a:bodyPr>
          <a:lstStyle/>
          <a:p>
            <a:pPr fontAlgn="auto">
              <a:spcAft>
                <a:spcPts val="0"/>
              </a:spcAft>
              <a:defRPr/>
            </a:pPr>
            <a:r>
              <a:rPr lang="en-029" dirty="0" smtClean="0"/>
              <a:t>The Age of </a:t>
            </a:r>
            <a:r>
              <a:rPr lang="en-029" b="1" dirty="0" smtClean="0"/>
              <a:t>Imperialism</a:t>
            </a:r>
            <a:r>
              <a:rPr lang="en-029" dirty="0" smtClean="0"/>
              <a:t> began with the coming of the Europeans who conquered lands and established colonies in carved up regions in the world. These powers ruled their subjects through fear and psychological conditioning to promote European culture as superior</a:t>
            </a:r>
          </a:p>
          <a:p>
            <a:pPr fontAlgn="auto">
              <a:spcAft>
                <a:spcPts val="0"/>
              </a:spcAft>
              <a:defRPr/>
            </a:pPr>
            <a:r>
              <a:rPr lang="en-029" dirty="0" smtClean="0"/>
              <a:t>During </a:t>
            </a:r>
            <a:r>
              <a:rPr lang="en-029" b="1" dirty="0" smtClean="0"/>
              <a:t>colonialism </a:t>
            </a:r>
            <a:r>
              <a:rPr lang="en-029" dirty="0" smtClean="0"/>
              <a:t>territories became settled in European attitudes, culture and political systems which became hegemonic in the Caribbean. The metropole (mother country) exerted all influence in the colony while the colony wasn’t allowed to have its own identity. </a:t>
            </a:r>
          </a:p>
          <a:p>
            <a:pPr fontAlgn="auto">
              <a:spcAft>
                <a:spcPts val="0"/>
              </a:spcAft>
              <a:defRPr/>
            </a:pPr>
            <a:r>
              <a:rPr lang="en-029" dirty="0" smtClean="0"/>
              <a:t>The colonizer instilled economic patterns which only allowed it to become profitable while instilling a belief that colonized would never achieve equality. </a:t>
            </a:r>
          </a:p>
          <a:p>
            <a:pPr fontAlgn="auto">
              <a:spcAft>
                <a:spcPts val="0"/>
              </a:spcAft>
              <a:defRPr/>
            </a:pPr>
            <a:r>
              <a:rPr lang="en-029" dirty="0" smtClean="0"/>
              <a:t>The culture of the colonizer was also regarded with praise and reverence while the culture of the colonized was met with disdain</a:t>
            </a:r>
            <a:endParaRPr lang="en-029"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029" smtClean="0"/>
              <a:t>Culture</a:t>
            </a:r>
          </a:p>
        </p:txBody>
      </p:sp>
      <p:sp>
        <p:nvSpPr>
          <p:cNvPr id="25603" name="Content Placeholder 2"/>
          <p:cNvSpPr>
            <a:spLocks noGrp="1"/>
          </p:cNvSpPr>
          <p:nvPr>
            <p:ph idx="1"/>
          </p:nvPr>
        </p:nvSpPr>
        <p:spPr/>
        <p:txBody>
          <a:bodyPr/>
          <a:lstStyle/>
          <a:p>
            <a:r>
              <a:rPr lang="en-029" smtClean="0"/>
              <a:t>Culture in the eyes of a sociologist can be defined as </a:t>
            </a:r>
            <a:r>
              <a:rPr lang="en-029" i="1" smtClean="0"/>
              <a:t>“the accumulated store of symbols, ideas, and material products associated with a social system, whether it be an entire society or a family”. </a:t>
            </a:r>
            <a:r>
              <a:rPr lang="en-029" smtClean="0"/>
              <a:t>(Johnson, 1995, p.68). </a:t>
            </a:r>
          </a:p>
          <a:p>
            <a:endParaRPr lang="en-029" smtClean="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Neocolonial and postcolonial societies</a:t>
            </a:r>
            <a:endParaRPr lang="en-029"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smtClean="0"/>
              <a:t>The dominant attitudes and cultural norms today still reflect the metropole rather than the periphery. There is therefore a belief that the legacy of the colonizer is still hegemonic despite our independence.</a:t>
            </a:r>
          </a:p>
          <a:p>
            <a:pPr fontAlgn="auto">
              <a:spcAft>
                <a:spcPts val="0"/>
              </a:spcAft>
              <a:defRPr/>
            </a:pPr>
            <a:r>
              <a:rPr lang="en-029" dirty="0" smtClean="0"/>
              <a:t>Indigenous efforts to regain legitimacy of our syncretic cultures have been largely ignored</a:t>
            </a:r>
          </a:p>
          <a:p>
            <a:pPr fontAlgn="auto">
              <a:spcAft>
                <a:spcPts val="0"/>
              </a:spcAft>
              <a:defRPr/>
            </a:pPr>
            <a:r>
              <a:rPr lang="en-029" dirty="0" smtClean="0"/>
              <a:t>Also Multinational companies also threaten to hinder whatever independence we do have. As they normally export their profits outside the region after ‘investing’ here. There is a general imbalance in trading relationships. These relationships between the ex-colonizer and the </a:t>
            </a:r>
            <a:r>
              <a:rPr lang="en-029" dirty="0" err="1" smtClean="0"/>
              <a:t>excolonized</a:t>
            </a:r>
            <a:r>
              <a:rPr lang="en-029" dirty="0" smtClean="0"/>
              <a:t> today are labelled as </a:t>
            </a:r>
            <a:r>
              <a:rPr lang="en-029" b="1" dirty="0" smtClean="0"/>
              <a:t>neocolonial.</a:t>
            </a:r>
          </a:p>
          <a:p>
            <a:pPr fontAlgn="auto">
              <a:spcAft>
                <a:spcPts val="0"/>
              </a:spcAft>
              <a:defRPr/>
            </a:pPr>
            <a:r>
              <a:rPr lang="en-029" b="1" dirty="0" smtClean="0"/>
              <a:t>Postcolonial society</a:t>
            </a:r>
            <a:r>
              <a:rPr lang="en-029" dirty="0" smtClean="0"/>
              <a:t> is a term to describe how these neocolonial relationships of continued dominance and subjugation affect people in the ex-colonies.</a:t>
            </a:r>
            <a:endParaRPr lang="en-029" b="1"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Influence of Extra-regional countries on the Caribbean</a:t>
            </a:r>
            <a:endParaRPr lang="en-029" dirty="0"/>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Postcolonial theory shows how the dominance of the West is perpetuated, resisted and integrated into Caribbean society and culture through the interactions between the metropole a periphery through socialization and can be broken down into:</a:t>
            </a:r>
          </a:p>
          <a:p>
            <a:pPr marL="971550" lvl="1" indent="-514350" fontAlgn="auto">
              <a:spcAft>
                <a:spcPts val="0"/>
              </a:spcAft>
              <a:buFont typeface="+mj-lt"/>
              <a:buAutoNum type="arabicPeriod"/>
              <a:defRPr/>
            </a:pPr>
            <a:r>
              <a:rPr lang="en-029" b="1" i="1" dirty="0" smtClean="0"/>
              <a:t>Consumption Patterns</a:t>
            </a:r>
          </a:p>
          <a:p>
            <a:pPr marL="971550" lvl="1" indent="-514350" fontAlgn="auto">
              <a:spcAft>
                <a:spcPts val="0"/>
              </a:spcAft>
              <a:buFont typeface="+mj-lt"/>
              <a:buAutoNum type="arabicPeriod"/>
              <a:defRPr/>
            </a:pPr>
            <a:r>
              <a:rPr lang="en-029" b="1" i="1" dirty="0" smtClean="0"/>
              <a:t>Creative Expression</a:t>
            </a:r>
          </a:p>
          <a:p>
            <a:pPr marL="971550" lvl="1" indent="-514350" fontAlgn="auto">
              <a:spcAft>
                <a:spcPts val="0"/>
              </a:spcAft>
              <a:buFont typeface="+mj-lt"/>
              <a:buAutoNum type="arabicPeriod"/>
              <a:defRPr/>
            </a:pPr>
            <a:r>
              <a:rPr lang="en-029" b="1" i="1" dirty="0" smtClean="0"/>
              <a:t>Political Influences</a:t>
            </a:r>
          </a:p>
          <a:p>
            <a:pPr marL="971550" lvl="1" indent="-514350" fontAlgn="auto">
              <a:spcAft>
                <a:spcPts val="0"/>
              </a:spcAft>
              <a:buFont typeface="+mj-lt"/>
              <a:buAutoNum type="arabicPeriod"/>
              <a:defRPr/>
            </a:pPr>
            <a:r>
              <a:rPr lang="en-029" b="1" i="1" dirty="0" smtClean="0"/>
              <a:t>Migration</a:t>
            </a:r>
          </a:p>
          <a:p>
            <a:pPr marL="971550" lvl="1" indent="-514350" fontAlgn="auto">
              <a:spcAft>
                <a:spcPts val="0"/>
              </a:spcAft>
              <a:buFont typeface="+mj-lt"/>
              <a:buAutoNum type="arabicPeriod"/>
              <a:defRPr/>
            </a:pPr>
            <a:r>
              <a:rPr lang="en-029" b="1" i="1" dirty="0" smtClean="0"/>
              <a:t>Sport </a:t>
            </a:r>
          </a:p>
          <a:p>
            <a:pPr marL="971550" lvl="1" indent="-514350" fontAlgn="auto">
              <a:spcAft>
                <a:spcPts val="0"/>
              </a:spcAft>
              <a:buFont typeface="+mj-lt"/>
              <a:buAutoNum type="arabicPeriod"/>
              <a:defRPr/>
            </a:pPr>
            <a:r>
              <a:rPr lang="en-029" b="1" i="1" dirty="0" smtClean="0"/>
              <a:t>Tourism</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p:txBody>
          <a:bodyPr/>
          <a:lstStyle/>
          <a:p>
            <a:r>
              <a:rPr lang="en-029" smtClean="0"/>
              <a:t>Consumption Patterns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Western countries have profoundly influenced consumption patterns in the Caribbean. Colonial policies for many years have skewered our economic relationships with them by prohibiting us from </a:t>
            </a:r>
            <a:r>
              <a:rPr lang="en-029" i="1" dirty="0" smtClean="0"/>
              <a:t>Manufacturing and encouraging dependency.</a:t>
            </a:r>
            <a:r>
              <a:rPr lang="en-029" dirty="0" smtClean="0"/>
              <a:t> </a:t>
            </a:r>
          </a:p>
          <a:p>
            <a:pPr fontAlgn="auto">
              <a:spcAft>
                <a:spcPts val="0"/>
              </a:spcAft>
              <a:defRPr/>
            </a:pPr>
            <a:r>
              <a:rPr lang="en-029" dirty="0" smtClean="0"/>
              <a:t>Despite attempts to combat this people still view European products as superior so we can conclude that this reflects a mindset privileging western values.</a:t>
            </a:r>
            <a:endParaRPr lang="en-029"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le 1"/>
          <p:cNvSpPr>
            <a:spLocks noGrp="1"/>
          </p:cNvSpPr>
          <p:nvPr>
            <p:ph type="title"/>
          </p:nvPr>
        </p:nvSpPr>
        <p:spPr/>
        <p:txBody>
          <a:bodyPr/>
          <a:lstStyle/>
          <a:p>
            <a:r>
              <a:rPr lang="en-029" smtClean="0"/>
              <a:t>Consumption Patterns</a:t>
            </a:r>
          </a:p>
        </p:txBody>
      </p:sp>
      <p:sp>
        <p:nvSpPr>
          <p:cNvPr id="3" name="Content Placeholder 2"/>
          <p:cNvSpPr>
            <a:spLocks noGrp="1"/>
          </p:cNvSpPr>
          <p:nvPr>
            <p:ph idx="1"/>
          </p:nvPr>
        </p:nvSpPr>
        <p:spPr>
          <a:xfrm>
            <a:off x="457200" y="1371600"/>
            <a:ext cx="8229600" cy="4876800"/>
          </a:xfrm>
        </p:spPr>
        <p:txBody>
          <a:bodyPr rtlCol="0">
            <a:normAutofit fontScale="85000" lnSpcReduction="20000"/>
          </a:bodyPr>
          <a:lstStyle/>
          <a:p>
            <a:pPr fontAlgn="auto">
              <a:spcAft>
                <a:spcPts val="0"/>
              </a:spcAft>
              <a:defRPr/>
            </a:pPr>
            <a:r>
              <a:rPr lang="en-029" dirty="0" smtClean="0"/>
              <a:t>This can be analysed through</a:t>
            </a:r>
          </a:p>
          <a:p>
            <a:pPr lvl="1" fontAlgn="auto">
              <a:spcAft>
                <a:spcPts val="0"/>
              </a:spcAft>
              <a:defRPr/>
            </a:pPr>
            <a:r>
              <a:rPr lang="en-029" dirty="0" smtClean="0"/>
              <a:t>The value of assessing what is foreign whether through clothes, ideas or music – is somehow better than the local alternatives is viewed as a sort of self hate imposed by the colonized on the colonizer</a:t>
            </a:r>
          </a:p>
          <a:p>
            <a:pPr lvl="1" fontAlgn="auto">
              <a:spcAft>
                <a:spcPts val="0"/>
              </a:spcAft>
              <a:defRPr/>
            </a:pPr>
            <a:r>
              <a:rPr lang="en-029" dirty="0" smtClean="0"/>
              <a:t>The extreme importance placed on being modern. Having the most up to date western products is a matter of course because since the West is the pacesetter we just have to follow the trend</a:t>
            </a:r>
          </a:p>
          <a:p>
            <a:pPr lvl="1" fontAlgn="auto">
              <a:spcAft>
                <a:spcPts val="0"/>
              </a:spcAft>
              <a:defRPr/>
            </a:pPr>
            <a:r>
              <a:rPr lang="en-029" dirty="0" smtClean="0"/>
              <a:t>Building social capital through brand names etc. has been seen as a way to confer approval from peers. Those without brands are seen with disdain as losers.</a:t>
            </a:r>
          </a:p>
          <a:p>
            <a:pPr lvl="1" fontAlgn="auto">
              <a:spcAft>
                <a:spcPts val="0"/>
              </a:spcAft>
              <a:defRPr/>
            </a:pPr>
            <a:r>
              <a:rPr lang="en-029" dirty="0" smtClean="0"/>
              <a:t>The ‘Universal’ Caribbean feeling that the US is a must go place where it is even said that having a holiday visa is a status symbol because ‘foreign’ is the centre of the world</a:t>
            </a:r>
          </a:p>
          <a:p>
            <a:pPr lvl="1" fontAlgn="auto">
              <a:spcAft>
                <a:spcPts val="0"/>
              </a:spcAft>
              <a:defRPr/>
            </a:pPr>
            <a:endParaRPr lang="en-029" dirty="0" smtClean="0"/>
          </a:p>
          <a:p>
            <a:pPr fontAlgn="auto">
              <a:spcAft>
                <a:spcPts val="0"/>
              </a:spcAft>
              <a:defRPr/>
            </a:pPr>
            <a:endParaRPr lang="en-029"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le 1"/>
          <p:cNvSpPr>
            <a:spLocks noGrp="1"/>
          </p:cNvSpPr>
          <p:nvPr>
            <p:ph type="title"/>
          </p:nvPr>
        </p:nvSpPr>
        <p:spPr/>
        <p:txBody>
          <a:bodyPr/>
          <a:lstStyle/>
          <a:p>
            <a:r>
              <a:rPr lang="en-029" smtClean="0"/>
              <a:t>Creative Expression</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smtClean="0"/>
              <a:t>Our expressions are unique among themselves and show strong influences especially among extra-regional territories through:</a:t>
            </a:r>
          </a:p>
          <a:p>
            <a:pPr lvl="1" fontAlgn="auto">
              <a:spcAft>
                <a:spcPts val="0"/>
              </a:spcAft>
              <a:defRPr/>
            </a:pPr>
            <a:r>
              <a:rPr lang="en-029" dirty="0" smtClean="0"/>
              <a:t>Festivals</a:t>
            </a:r>
          </a:p>
          <a:p>
            <a:pPr lvl="1" fontAlgn="auto">
              <a:spcAft>
                <a:spcPts val="0"/>
              </a:spcAft>
              <a:defRPr/>
            </a:pPr>
            <a:r>
              <a:rPr lang="en-029" dirty="0" smtClean="0"/>
              <a:t>Music</a:t>
            </a:r>
          </a:p>
          <a:p>
            <a:pPr lvl="1" fontAlgn="auto">
              <a:spcAft>
                <a:spcPts val="0"/>
              </a:spcAft>
              <a:defRPr/>
            </a:pPr>
            <a:r>
              <a:rPr lang="en-029" dirty="0" smtClean="0"/>
              <a:t>Theatre</a:t>
            </a:r>
          </a:p>
          <a:p>
            <a:pPr lvl="1" fontAlgn="auto">
              <a:spcAft>
                <a:spcPts val="0"/>
              </a:spcAft>
              <a:defRPr/>
            </a:pPr>
            <a:r>
              <a:rPr lang="en-029" dirty="0" smtClean="0"/>
              <a:t>Cuisine</a:t>
            </a:r>
          </a:p>
          <a:p>
            <a:pPr fontAlgn="auto">
              <a:spcAft>
                <a:spcPts val="0"/>
              </a:spcAft>
              <a:defRPr/>
            </a:pPr>
            <a:r>
              <a:rPr lang="en-029" dirty="0" smtClean="0"/>
              <a:t>Which both effect and have been affected by Extra-regional territories</a:t>
            </a:r>
            <a:endParaRPr lang="en-029"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itle 1"/>
          <p:cNvSpPr>
            <a:spLocks noGrp="1"/>
          </p:cNvSpPr>
          <p:nvPr>
            <p:ph type="title"/>
          </p:nvPr>
        </p:nvSpPr>
        <p:spPr/>
        <p:txBody>
          <a:bodyPr/>
          <a:lstStyle/>
          <a:p>
            <a:r>
              <a:rPr lang="en-029" smtClean="0"/>
              <a:t>Festivals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Effects on the Caribbean by extra-regional territories:</a:t>
            </a:r>
          </a:p>
          <a:p>
            <a:pPr lvl="1" fontAlgn="auto">
              <a:spcAft>
                <a:spcPts val="0"/>
              </a:spcAft>
              <a:defRPr/>
            </a:pPr>
            <a:r>
              <a:rPr lang="en-029" dirty="0" smtClean="0"/>
              <a:t>Western territories and more specifically former colonizers directly influence our society and culture through observances of certain religious days such as Easter and Christmas. We also celebrate them in a similar way in the Caribbean including the immense role mass media and commercialization have on certain religious days.</a:t>
            </a:r>
          </a:p>
          <a:p>
            <a:pPr lvl="1" fontAlgn="auto">
              <a:spcAft>
                <a:spcPts val="0"/>
              </a:spcAft>
              <a:defRPr/>
            </a:pPr>
            <a:r>
              <a:rPr lang="en-029" dirty="0" smtClean="0"/>
              <a:t>Secular festivals such as New Years’ Eve, Fathers’ Day and Valentines day have penetrated our culture due specifically to the US. Halloween hasn’t yet penetrated but is on the rise. All these celebrations have also been immensely commercialized as well due to mass media.</a:t>
            </a:r>
          </a:p>
          <a:p>
            <a:pPr lvl="1" fontAlgn="auto">
              <a:spcAft>
                <a:spcPts val="0"/>
              </a:spcAft>
              <a:defRPr/>
            </a:pPr>
            <a:endParaRPr lang="en-029" dirty="0" smtClean="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le 1"/>
          <p:cNvSpPr>
            <a:spLocks noGrp="1"/>
          </p:cNvSpPr>
          <p:nvPr>
            <p:ph type="title"/>
          </p:nvPr>
        </p:nvSpPr>
        <p:spPr/>
        <p:txBody>
          <a:bodyPr/>
          <a:lstStyle/>
          <a:p>
            <a:r>
              <a:rPr lang="en-029" smtClean="0"/>
              <a:t>Festivals</a:t>
            </a:r>
          </a:p>
        </p:txBody>
      </p:sp>
      <p:sp>
        <p:nvSpPr>
          <p:cNvPr id="3" name="Content Placeholder 2"/>
          <p:cNvSpPr>
            <a:spLocks noGrp="1"/>
          </p:cNvSpPr>
          <p:nvPr>
            <p:ph idx="1"/>
          </p:nvPr>
        </p:nvSpPr>
        <p:spPr>
          <a:xfrm>
            <a:off x="457200" y="1066800"/>
            <a:ext cx="8229600" cy="5486400"/>
          </a:xfrm>
        </p:spPr>
        <p:txBody>
          <a:bodyPr rtlCol="0">
            <a:normAutofit fontScale="70000" lnSpcReduction="20000"/>
          </a:bodyPr>
          <a:lstStyle/>
          <a:p>
            <a:pPr fontAlgn="auto">
              <a:spcAft>
                <a:spcPts val="0"/>
              </a:spcAft>
              <a:defRPr/>
            </a:pPr>
            <a:r>
              <a:rPr lang="en-US" dirty="0" smtClean="0"/>
              <a:t>Impacts on Extra Regional Countries</a:t>
            </a:r>
          </a:p>
          <a:p>
            <a:pPr marL="0" indent="0" fontAlgn="auto">
              <a:spcAft>
                <a:spcPts val="0"/>
              </a:spcAft>
              <a:buFont typeface="Arial" pitchFamily="34" charset="0"/>
              <a:buNone/>
              <a:defRPr/>
            </a:pPr>
            <a:r>
              <a:rPr lang="en-US" dirty="0" smtClean="0"/>
              <a:t>In the Caribbean Diaspora, festivals have come to play a big role in the lives of the migrants. In North America (Canada and USA), England and elsewhere, large Caribbean festivals are staged featuring our music, food, craft, fashion and general culture. </a:t>
            </a:r>
          </a:p>
          <a:p>
            <a:pPr marL="0" indent="0" fontAlgn="auto">
              <a:spcAft>
                <a:spcPts val="0"/>
              </a:spcAft>
              <a:buFont typeface="Arial" pitchFamily="34" charset="0"/>
              <a:buNone/>
              <a:defRPr/>
            </a:pPr>
            <a:r>
              <a:rPr lang="en-US" b="1" u="sng" dirty="0" smtClean="0"/>
              <a:t>NOTTING </a:t>
            </a:r>
            <a:r>
              <a:rPr lang="en-US" b="1" u="sng" dirty="0"/>
              <a:t>HILL CARNIVAL (England)</a:t>
            </a:r>
            <a:endParaRPr lang="en-029" dirty="0"/>
          </a:p>
          <a:p>
            <a:pPr fontAlgn="auto">
              <a:spcAft>
                <a:spcPts val="0"/>
              </a:spcAft>
              <a:defRPr/>
            </a:pPr>
            <a:r>
              <a:rPr lang="en-US" dirty="0"/>
              <a:t>This carnival is staged in </a:t>
            </a:r>
            <a:r>
              <a:rPr lang="en-US" dirty="0" err="1"/>
              <a:t>Notting</a:t>
            </a:r>
            <a:r>
              <a:rPr lang="en-US" dirty="0"/>
              <a:t> Hill, London on the last weekend in August (since 1956). It began with the black immigrants from W.I especially from Trinidad. It served as a form of uniting the immigrants who were facing racism, unemployment, poor housing and general oppression which led to the suppression of their self </a:t>
            </a:r>
            <a:r>
              <a:rPr lang="en-US" dirty="0" smtClean="0"/>
              <a:t>esteem</a:t>
            </a:r>
          </a:p>
          <a:p>
            <a:pPr fontAlgn="auto">
              <a:spcAft>
                <a:spcPts val="0"/>
              </a:spcAft>
              <a:defRPr/>
            </a:pPr>
            <a:r>
              <a:rPr lang="en-US" dirty="0"/>
              <a:t>Hill festival reflected a blend of old and new - the Caribbean carnival with the English summer. It became the vehicle for protest and demonstration on part of immigrant but later became the model for other different and smaller festivals. It helped to focus on and encourage respect for Caribbean </a:t>
            </a:r>
            <a:r>
              <a:rPr lang="en-US" dirty="0" smtClean="0"/>
              <a:t>traditions</a:t>
            </a:r>
            <a:r>
              <a:rPr lang="en-US" dirty="0"/>
              <a:t> </a:t>
            </a:r>
            <a:r>
              <a:rPr lang="en-US" dirty="0" smtClean="0"/>
              <a:t>through the melding of Calypso and reggae</a:t>
            </a:r>
            <a:endParaRPr lang="en-029"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tle 1"/>
          <p:cNvSpPr>
            <a:spLocks noGrp="1"/>
          </p:cNvSpPr>
          <p:nvPr>
            <p:ph type="title"/>
          </p:nvPr>
        </p:nvSpPr>
        <p:spPr/>
        <p:txBody>
          <a:bodyPr/>
          <a:lstStyle/>
          <a:p>
            <a:r>
              <a:rPr lang="en-029" smtClean="0"/>
              <a:t>Festivals</a:t>
            </a:r>
          </a:p>
        </p:txBody>
      </p:sp>
      <p:sp>
        <p:nvSpPr>
          <p:cNvPr id="3" name="Content Placeholder 2"/>
          <p:cNvSpPr>
            <a:spLocks noGrp="1"/>
          </p:cNvSpPr>
          <p:nvPr>
            <p:ph idx="1"/>
          </p:nvPr>
        </p:nvSpPr>
        <p:spPr>
          <a:xfrm>
            <a:off x="457200" y="1219200"/>
            <a:ext cx="8229600" cy="4906963"/>
          </a:xfrm>
        </p:spPr>
        <p:txBody>
          <a:bodyPr rtlCol="0">
            <a:normAutofit fontScale="70000" lnSpcReduction="20000"/>
          </a:bodyPr>
          <a:lstStyle/>
          <a:p>
            <a:pPr marL="0" indent="0" fontAlgn="auto">
              <a:spcAft>
                <a:spcPts val="0"/>
              </a:spcAft>
              <a:buFont typeface="Arial" pitchFamily="34" charset="0"/>
              <a:buNone/>
              <a:defRPr/>
            </a:pPr>
            <a:r>
              <a:rPr lang="en-US" b="1" u="sng" dirty="0"/>
              <a:t>CARIBANA (Canada)</a:t>
            </a:r>
            <a:endParaRPr lang="en-029" dirty="0"/>
          </a:p>
          <a:p>
            <a:pPr fontAlgn="auto">
              <a:spcAft>
                <a:spcPts val="0"/>
              </a:spcAft>
              <a:defRPr/>
            </a:pPr>
            <a:r>
              <a:rPr lang="en-US" dirty="0"/>
              <a:t>Every summer, Toronto (Canada) blazes with </a:t>
            </a:r>
            <a:r>
              <a:rPr lang="en-US" dirty="0" smtClean="0"/>
              <a:t>calypso</a:t>
            </a:r>
            <a:r>
              <a:rPr lang="en-US" dirty="0"/>
              <a:t>, steel pan and </a:t>
            </a:r>
            <a:r>
              <a:rPr lang="en-US" dirty="0" smtClean="0"/>
              <a:t>masquerade </a:t>
            </a:r>
            <a:r>
              <a:rPr lang="en-US" dirty="0"/>
              <a:t>costumes during the annual Caribbean Festival. </a:t>
            </a:r>
            <a:r>
              <a:rPr lang="en-US" dirty="0" smtClean="0"/>
              <a:t>Caribana </a:t>
            </a:r>
            <a:r>
              <a:rPr lang="en-US" dirty="0"/>
              <a:t>is the largest Caribbean festival in North America. T</a:t>
            </a:r>
            <a:r>
              <a:rPr lang="en-US" dirty="0" smtClean="0"/>
              <a:t>he </a:t>
            </a:r>
            <a:r>
              <a:rPr lang="en-US" dirty="0"/>
              <a:t>two-week Festival attracts over a million </a:t>
            </a:r>
            <a:r>
              <a:rPr lang="en-US" b="1" dirty="0"/>
              <a:t>participants </a:t>
            </a:r>
            <a:r>
              <a:rPr lang="en-US" dirty="0"/>
              <a:t>annually, including hundreds of thousands of American tourists. Among the highlights is the Caribbean Parade, one of the largest in North America. Thousands of </a:t>
            </a:r>
            <a:r>
              <a:rPr lang="en-US" dirty="0" smtClean="0"/>
              <a:t>costumed </a:t>
            </a:r>
            <a:r>
              <a:rPr lang="en-US" dirty="0"/>
              <a:t>masqueraders and dozens of trucks carrying live soca , calypso, steel pan, reggae and salsa artists jam the 1.5 km parade route </a:t>
            </a:r>
            <a:r>
              <a:rPr lang="en-US" dirty="0" smtClean="0"/>
              <a:t>all day</a:t>
            </a:r>
            <a:endParaRPr lang="en-029" dirty="0"/>
          </a:p>
          <a:p>
            <a:pPr fontAlgn="auto">
              <a:spcAft>
                <a:spcPts val="0"/>
              </a:spcAft>
              <a:defRPr/>
            </a:pPr>
            <a:r>
              <a:rPr lang="en-US" dirty="0"/>
              <a:t>Outdoor concerts and </a:t>
            </a:r>
            <a:r>
              <a:rPr lang="en-US" dirty="0" smtClean="0"/>
              <a:t>glamorous </a:t>
            </a:r>
            <a:r>
              <a:rPr lang="en-US" dirty="0"/>
              <a:t>dances round out the entertainment. Caribana was created in 1967. Based on Trinidad Carnival, the Festival exhibits costumes of Jamaica, Guyana, the Bahamas. Toronto's Caribana Festival is a complex </a:t>
            </a:r>
            <a:r>
              <a:rPr lang="en-US" dirty="0" smtClean="0"/>
              <a:t>hybrid</a:t>
            </a:r>
            <a:r>
              <a:rPr lang="en-US" dirty="0"/>
              <a:t> </a:t>
            </a:r>
            <a:r>
              <a:rPr lang="en-US" dirty="0" smtClean="0"/>
              <a:t>inheriting aspects from most of the region. Coincidentally</a:t>
            </a:r>
            <a:r>
              <a:rPr lang="en-US" dirty="0"/>
              <a:t>, Toronto's Caribana Festival falls on the anniversary of the emancipation from slavery in Trinidad (August 1, 1834), </a:t>
            </a:r>
            <a:endParaRPr lang="en-029" dirty="0"/>
          </a:p>
          <a:p>
            <a:pPr fontAlgn="auto">
              <a:spcAft>
                <a:spcPts val="0"/>
              </a:spcAft>
              <a:defRPr/>
            </a:pPr>
            <a:endParaRPr lang="en-029"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tle 1"/>
          <p:cNvSpPr>
            <a:spLocks noGrp="1"/>
          </p:cNvSpPr>
          <p:nvPr>
            <p:ph type="title"/>
          </p:nvPr>
        </p:nvSpPr>
        <p:spPr/>
        <p:txBody>
          <a:bodyPr/>
          <a:lstStyle/>
          <a:p>
            <a:r>
              <a:rPr lang="en-029" smtClean="0"/>
              <a:t>Festivals</a:t>
            </a:r>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en-US" b="1" u="sng" dirty="0"/>
              <a:t>LABOUR DAY IN BROOKLYN (USA)</a:t>
            </a:r>
            <a:endParaRPr lang="en-029" dirty="0"/>
          </a:p>
          <a:p>
            <a:pPr fontAlgn="auto">
              <a:spcAft>
                <a:spcPts val="0"/>
              </a:spcAft>
              <a:defRPr/>
            </a:pPr>
            <a:r>
              <a:rPr lang="en-US" dirty="0"/>
              <a:t>The West Indian American </a:t>
            </a:r>
            <a:r>
              <a:rPr lang="en-US" dirty="0" smtClean="0"/>
              <a:t>Day </a:t>
            </a:r>
            <a:r>
              <a:rPr lang="en-US" dirty="0"/>
              <a:t>Carnival is the biggest parade in New York with 3 million participants each year. The parade depicts </a:t>
            </a:r>
            <a:r>
              <a:rPr lang="en-US" dirty="0" smtClean="0"/>
              <a:t>costumes</a:t>
            </a:r>
            <a:r>
              <a:rPr lang="en-US" dirty="0"/>
              <a:t>, illustrating beauty and </a:t>
            </a:r>
            <a:r>
              <a:rPr lang="en-US" dirty="0" smtClean="0"/>
              <a:t>pageantry with many masqueraders and live </a:t>
            </a:r>
            <a:r>
              <a:rPr lang="en-US" dirty="0"/>
              <a:t>performers. </a:t>
            </a:r>
            <a:r>
              <a:rPr lang="en-US" dirty="0" smtClean="0"/>
              <a:t>The </a:t>
            </a:r>
            <a:r>
              <a:rPr lang="en-US" dirty="0"/>
              <a:t>parade begins at 1 </a:t>
            </a:r>
            <a:r>
              <a:rPr lang="en-US" dirty="0" smtClean="0"/>
              <a:t>am </a:t>
            </a:r>
            <a:r>
              <a:rPr lang="en-US" dirty="0"/>
              <a:t>and ends at 6 There are live performers in front of the viewing stage at the Brooklyn Library. </a:t>
            </a:r>
            <a:endParaRPr lang="en-029" dirty="0"/>
          </a:p>
          <a:p>
            <a:pPr fontAlgn="auto">
              <a:spcAft>
                <a:spcPts val="0"/>
              </a:spcAft>
              <a:defRPr/>
            </a:pPr>
            <a:r>
              <a:rPr lang="en-US" dirty="0" smtClean="0"/>
              <a:t>The </a:t>
            </a:r>
            <a:r>
              <a:rPr lang="en-US" dirty="0"/>
              <a:t>people of the Caribbean have exported their carnival traditions to Canada, England, several US cities. However the New York version of this celebration far exceeds any like celebration in the US.</a:t>
            </a:r>
            <a:endParaRPr lang="en-029" dirty="0"/>
          </a:p>
          <a:p>
            <a:pPr fontAlgn="auto">
              <a:spcAft>
                <a:spcPts val="0"/>
              </a:spcAft>
              <a:defRPr/>
            </a:pPr>
            <a:endParaRPr lang="en-029"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itle 1"/>
          <p:cNvSpPr>
            <a:spLocks noGrp="1"/>
          </p:cNvSpPr>
          <p:nvPr>
            <p:ph type="title"/>
          </p:nvPr>
        </p:nvSpPr>
        <p:spPr/>
        <p:txBody>
          <a:bodyPr/>
          <a:lstStyle/>
          <a:p>
            <a:r>
              <a:rPr lang="en-029" smtClean="0"/>
              <a:t>Music</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a:t>Caribbean music has developed from African, European and Asian mix with African music having the dominant role. </a:t>
            </a:r>
            <a:endParaRPr lang="en-US" dirty="0" smtClean="0"/>
          </a:p>
          <a:p>
            <a:pPr fontAlgn="auto">
              <a:spcAft>
                <a:spcPts val="0"/>
              </a:spcAft>
              <a:defRPr/>
            </a:pPr>
            <a:r>
              <a:rPr lang="en-US" dirty="0" smtClean="0"/>
              <a:t>The </a:t>
            </a:r>
            <a:r>
              <a:rPr lang="en-US" dirty="0"/>
              <a:t>African characteristics in Caribbean music are</a:t>
            </a:r>
            <a:endParaRPr lang="en-029" dirty="0"/>
          </a:p>
          <a:p>
            <a:pPr lvl="1" fontAlgn="auto">
              <a:spcAft>
                <a:spcPts val="0"/>
              </a:spcAft>
              <a:defRPr/>
            </a:pPr>
            <a:r>
              <a:rPr lang="en-US" dirty="0"/>
              <a:t>close relationship between rhythm and speech tone (as in calypso)</a:t>
            </a:r>
            <a:endParaRPr lang="en-029" dirty="0"/>
          </a:p>
          <a:p>
            <a:pPr lvl="1" fontAlgn="auto">
              <a:spcAft>
                <a:spcPts val="0"/>
              </a:spcAft>
              <a:defRPr/>
            </a:pPr>
            <a:r>
              <a:rPr lang="en-US" dirty="0"/>
              <a:t>spontaneity in rhythm and melody</a:t>
            </a:r>
            <a:endParaRPr lang="en-029" dirty="0"/>
          </a:p>
          <a:p>
            <a:pPr lvl="1" fontAlgn="auto">
              <a:spcAft>
                <a:spcPts val="0"/>
              </a:spcAft>
              <a:defRPr/>
            </a:pPr>
            <a:r>
              <a:rPr lang="en-US" dirty="0"/>
              <a:t>willingness of performers to extemporize </a:t>
            </a:r>
            <a:endParaRPr lang="en-US" dirty="0" smtClean="0"/>
          </a:p>
          <a:p>
            <a:pPr lvl="1" fontAlgn="auto">
              <a:spcAft>
                <a:spcPts val="0"/>
              </a:spcAft>
              <a:defRPr/>
            </a:pPr>
            <a:r>
              <a:rPr lang="en-US" dirty="0" smtClean="0"/>
              <a:t>polyphony</a:t>
            </a:r>
            <a:r>
              <a:rPr lang="en-US" dirty="0"/>
              <a:t>: emphasis on many voices and parts in music and the bringing these voices in harmony as well as keeping them separate</a:t>
            </a:r>
            <a:endParaRPr lang="en-029" dirty="0"/>
          </a:p>
          <a:p>
            <a:pPr lvl="1" fontAlgn="auto">
              <a:spcAft>
                <a:spcPts val="0"/>
              </a:spcAft>
              <a:defRPr/>
            </a:pPr>
            <a:r>
              <a:rPr lang="en-US" dirty="0"/>
              <a:t>arrangement of complicated rhythms</a:t>
            </a:r>
            <a:endParaRPr lang="en-029"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029" smtClean="0"/>
              <a:t>Culture (Cont’d)</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a:t>The term culture has been defined in many </a:t>
            </a:r>
            <a:r>
              <a:rPr lang="en-US" dirty="0" smtClean="0"/>
              <a:t>ways whether broadly or narrowly.</a:t>
            </a:r>
          </a:p>
          <a:p>
            <a:pPr fontAlgn="auto">
              <a:spcAft>
                <a:spcPts val="0"/>
              </a:spcAft>
              <a:defRPr/>
            </a:pPr>
            <a:r>
              <a:rPr lang="en-US" dirty="0" smtClean="0"/>
              <a:t>It can be thought of in the realm of activities such as Music, Art or Literature, in the sense of a cultured person has a knack for the fine arts.</a:t>
            </a:r>
          </a:p>
          <a:p>
            <a:pPr fontAlgn="auto">
              <a:spcAft>
                <a:spcPts val="0"/>
              </a:spcAft>
              <a:defRPr/>
            </a:pPr>
            <a:r>
              <a:rPr lang="en-US" dirty="0" smtClean="0"/>
              <a:t>Or in a broad sense </a:t>
            </a:r>
            <a:r>
              <a:rPr lang="en-US" dirty="0"/>
              <a:t>culture </a:t>
            </a:r>
            <a:r>
              <a:rPr lang="en-US" dirty="0" smtClean="0"/>
              <a:t>inclusive of </a:t>
            </a:r>
            <a:r>
              <a:rPr lang="en-US" dirty="0"/>
              <a:t>all areas of life and therefore every </a:t>
            </a:r>
            <a:r>
              <a:rPr lang="en-US" dirty="0" smtClean="0"/>
              <a:t>human </a:t>
            </a:r>
            <a:r>
              <a:rPr lang="en-US" dirty="0"/>
              <a:t>society has a culture. Culture includes a society's arts, beliefs, customs, institutions, inventions, language, </a:t>
            </a:r>
            <a:r>
              <a:rPr lang="en-US" dirty="0" smtClean="0"/>
              <a:t>technology, norms </a:t>
            </a:r>
            <a:r>
              <a:rPr lang="en-US" dirty="0"/>
              <a:t>and values. Culture produces similar </a:t>
            </a:r>
            <a:r>
              <a:rPr lang="en-US" dirty="0" err="1"/>
              <a:t>behaviour</a:t>
            </a:r>
            <a:r>
              <a:rPr lang="en-US" dirty="0"/>
              <a:t> and thought among most people in a particular society.</a:t>
            </a:r>
            <a:endParaRPr lang="en-029" dirty="0"/>
          </a:p>
          <a:p>
            <a:pPr fontAlgn="auto">
              <a:spcAft>
                <a:spcPts val="0"/>
              </a:spcAft>
              <a:defRPr/>
            </a:pPr>
            <a:endParaRPr lang="en-029"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itle 1"/>
          <p:cNvSpPr>
            <a:spLocks noGrp="1"/>
          </p:cNvSpPr>
          <p:nvPr>
            <p:ph type="title"/>
          </p:nvPr>
        </p:nvSpPr>
        <p:spPr/>
        <p:txBody>
          <a:bodyPr/>
          <a:lstStyle/>
          <a:p>
            <a:r>
              <a:rPr lang="en-029" smtClean="0"/>
              <a:t>Music</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Impact of Extra-Regional Countries on music</a:t>
            </a:r>
          </a:p>
          <a:p>
            <a:pPr fontAlgn="auto">
              <a:spcAft>
                <a:spcPts val="0"/>
              </a:spcAft>
              <a:defRPr/>
            </a:pPr>
            <a:r>
              <a:rPr lang="en-029" dirty="0" smtClean="0"/>
              <a:t>Most of our successful musical forms have been developed through themes of resistance from our history of oppression through colonization and stratification explain the fact they (calypso, </a:t>
            </a:r>
            <a:r>
              <a:rPr lang="en-029" dirty="0" err="1" smtClean="0"/>
              <a:t>ska</a:t>
            </a:r>
            <a:r>
              <a:rPr lang="en-029" dirty="0" smtClean="0"/>
              <a:t>, reggae) originated among the poor whether Trinidad or Jamaica</a:t>
            </a:r>
          </a:p>
          <a:p>
            <a:pPr fontAlgn="auto">
              <a:spcAft>
                <a:spcPts val="0"/>
              </a:spcAft>
              <a:defRPr/>
            </a:pPr>
            <a:r>
              <a:rPr lang="en-029" dirty="0" smtClean="0"/>
              <a:t>Reggae has always been associated with resistance and Rastafari as its message of defiance against British authority has linked together all who have been oppressed likewise Calypso sought to expose inequalities like racism and political/religious oppression from the Roman Catholic Church in Trinidad with wit and satire</a:t>
            </a:r>
            <a:endParaRPr lang="en-029"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tle 1"/>
          <p:cNvSpPr>
            <a:spLocks noGrp="1"/>
          </p:cNvSpPr>
          <p:nvPr>
            <p:ph type="title"/>
          </p:nvPr>
        </p:nvSpPr>
        <p:spPr/>
        <p:txBody>
          <a:bodyPr/>
          <a:lstStyle/>
          <a:p>
            <a:r>
              <a:rPr lang="en-029" smtClean="0"/>
              <a:t>Music</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smtClean="0"/>
              <a:t>Impact on Extra-regional territories</a:t>
            </a:r>
          </a:p>
          <a:p>
            <a:pPr fontAlgn="auto">
              <a:spcAft>
                <a:spcPts val="0"/>
              </a:spcAft>
              <a:defRPr/>
            </a:pPr>
            <a:r>
              <a:rPr lang="en-US" dirty="0" err="1" smtClean="0"/>
              <a:t>Steelband</a:t>
            </a:r>
            <a:r>
              <a:rPr lang="en-US" dirty="0" smtClean="0"/>
              <a:t> </a:t>
            </a:r>
            <a:r>
              <a:rPr lang="en-US" dirty="0"/>
              <a:t>men or </a:t>
            </a:r>
            <a:r>
              <a:rPr lang="en-US" dirty="0" err="1"/>
              <a:t>pannists</a:t>
            </a:r>
            <a:r>
              <a:rPr lang="en-US" dirty="0"/>
              <a:t> have gone abroad and settled and have taught citizens and tune the pans. Today </a:t>
            </a:r>
            <a:r>
              <a:rPr lang="en-US" dirty="0" err="1"/>
              <a:t>steelband</a:t>
            </a:r>
            <a:r>
              <a:rPr lang="en-US" dirty="0"/>
              <a:t> music is on the curriculum of some schools in America and the fashioning of the pans is a growing skill, which has potential to contribute to the economies of these countries in North America and Europe. </a:t>
            </a:r>
            <a:r>
              <a:rPr lang="en-US" dirty="0" err="1"/>
              <a:t>Oc</a:t>
            </a:r>
            <a:r>
              <a:rPr lang="en-US" dirty="0"/>
              <a:t> saw over 600 </a:t>
            </a:r>
            <a:r>
              <a:rPr lang="en-US" dirty="0" err="1"/>
              <a:t>pannists</a:t>
            </a:r>
            <a:r>
              <a:rPr lang="en-US" dirty="0"/>
              <a:t> from Europe, North America and Caribbean taking part in International Steel band Festival. There is the Pan European Association promoter development of the pan in Europe</a:t>
            </a:r>
            <a:r>
              <a:rPr lang="en-US" dirty="0" smtClean="0"/>
              <a:t>.</a:t>
            </a:r>
            <a:endParaRPr lang="en-029"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le 1"/>
          <p:cNvSpPr>
            <a:spLocks noGrp="1"/>
          </p:cNvSpPr>
          <p:nvPr>
            <p:ph type="title"/>
          </p:nvPr>
        </p:nvSpPr>
        <p:spPr/>
        <p:txBody>
          <a:bodyPr/>
          <a:lstStyle/>
          <a:p>
            <a:r>
              <a:rPr lang="en-029" smtClean="0"/>
              <a:t>Music</a:t>
            </a:r>
          </a:p>
        </p:txBody>
      </p:sp>
      <p:sp>
        <p:nvSpPr>
          <p:cNvPr id="268291" name="Content Placeholder 2"/>
          <p:cNvSpPr>
            <a:spLocks noGrp="1"/>
          </p:cNvSpPr>
          <p:nvPr>
            <p:ph idx="1"/>
          </p:nvPr>
        </p:nvSpPr>
        <p:spPr/>
        <p:txBody>
          <a:bodyPr/>
          <a:lstStyle/>
          <a:p>
            <a:r>
              <a:rPr lang="en-US" smtClean="0"/>
              <a:t>In Zambia, Sunsplash is staged in Lusaka each year. Reggae music is being used to market products like Levi jeans, it is being used in movies-arid has been incorporated into other musical forms like Jan rock. The University of Vermont even has a course in the Rhetoric of Reggae.</a:t>
            </a:r>
            <a:endParaRPr lang="en-029" smtClean="0"/>
          </a:p>
          <a:p>
            <a:endParaRPr lang="en-029" smtClean="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itle 1"/>
          <p:cNvSpPr>
            <a:spLocks noGrp="1"/>
          </p:cNvSpPr>
          <p:nvPr>
            <p:ph type="title"/>
          </p:nvPr>
        </p:nvSpPr>
        <p:spPr/>
        <p:txBody>
          <a:bodyPr/>
          <a:lstStyle/>
          <a:p>
            <a:r>
              <a:rPr lang="en-029" smtClean="0"/>
              <a:t>Music</a:t>
            </a:r>
          </a:p>
        </p:txBody>
      </p:sp>
      <p:sp>
        <p:nvSpPr>
          <p:cNvPr id="269315" name="Content Placeholder 2"/>
          <p:cNvSpPr>
            <a:spLocks noGrp="1"/>
          </p:cNvSpPr>
          <p:nvPr>
            <p:ph idx="1"/>
          </p:nvPr>
        </p:nvSpPr>
        <p:spPr/>
        <p:txBody>
          <a:bodyPr/>
          <a:lstStyle/>
          <a:p>
            <a:r>
              <a:rPr lang="en-US" smtClean="0"/>
              <a:t>The staging of Reggae Sunsplash festival has caught on in all parts of the world Japan and North America attesting to the roots that reggae has spread to all parts of the world. Reggae is now incorporated into music of other countries e.g. Sayoko ha Sukiyaki to reggae, in Nicaragua protest songs against the government.</a:t>
            </a:r>
            <a:br>
              <a:rPr lang="en-US" smtClean="0"/>
            </a:br>
            <a:endParaRPr lang="en-029" smtClean="0"/>
          </a:p>
          <a:p>
            <a:endParaRPr lang="en-029" smtClean="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le 1"/>
          <p:cNvSpPr>
            <a:spLocks noGrp="1"/>
          </p:cNvSpPr>
          <p:nvPr>
            <p:ph type="title"/>
          </p:nvPr>
        </p:nvSpPr>
        <p:spPr/>
        <p:txBody>
          <a:bodyPr/>
          <a:lstStyle/>
          <a:p>
            <a:r>
              <a:rPr lang="en-029" smtClean="0"/>
              <a:t>Cuisine</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Extra-regional influence on the Caribbean</a:t>
            </a:r>
          </a:p>
          <a:p>
            <a:pPr lvl="1" fontAlgn="auto">
              <a:spcAft>
                <a:spcPts val="0"/>
              </a:spcAft>
              <a:defRPr/>
            </a:pPr>
            <a:r>
              <a:rPr lang="en-029" dirty="0" smtClean="0"/>
              <a:t>Cuisine in the Caribbean has a high degree of creative adaptations of the food traditions of Europe, India, China and Pre-Columbian peoples including their </a:t>
            </a:r>
            <a:r>
              <a:rPr lang="en-029" dirty="0" err="1" smtClean="0"/>
              <a:t>creolization</a:t>
            </a:r>
            <a:endParaRPr lang="en-029" dirty="0" smtClean="0"/>
          </a:p>
          <a:p>
            <a:pPr lvl="1" fontAlgn="auto">
              <a:spcAft>
                <a:spcPts val="0"/>
              </a:spcAft>
              <a:defRPr/>
            </a:pPr>
            <a:r>
              <a:rPr lang="en-029" dirty="0" smtClean="0"/>
              <a:t>For example the use of </a:t>
            </a:r>
            <a:r>
              <a:rPr lang="en-029" dirty="0" err="1" smtClean="0"/>
              <a:t>saltfish</a:t>
            </a:r>
            <a:r>
              <a:rPr lang="en-029" dirty="0" smtClean="0"/>
              <a:t> or salted cod in </a:t>
            </a:r>
            <a:r>
              <a:rPr lang="en-029" dirty="0"/>
              <a:t>J</a:t>
            </a:r>
            <a:r>
              <a:rPr lang="en-029" dirty="0" smtClean="0"/>
              <a:t>amaica has its origin from the importation of slat or smoked fish from the British colony of Canada to feed the slaves. Also other culinary traditions like the consumption of intestines (tripe) and other animal parts not prime from eating originated via slavery</a:t>
            </a:r>
          </a:p>
          <a:p>
            <a:pPr lvl="1" fontAlgn="auto">
              <a:spcAft>
                <a:spcPts val="0"/>
              </a:spcAft>
              <a:defRPr/>
            </a:pPr>
            <a:r>
              <a:rPr lang="en-029" dirty="0" smtClean="0"/>
              <a:t>Rise of Western style ‘fast foods’ </a:t>
            </a:r>
            <a:endParaRPr lang="en-029"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le 1"/>
          <p:cNvSpPr>
            <a:spLocks noGrp="1"/>
          </p:cNvSpPr>
          <p:nvPr>
            <p:ph type="title"/>
          </p:nvPr>
        </p:nvSpPr>
        <p:spPr/>
        <p:txBody>
          <a:bodyPr/>
          <a:lstStyle/>
          <a:p>
            <a:r>
              <a:rPr lang="en-029" smtClean="0"/>
              <a:t>Cuisine</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smtClean="0"/>
              <a:t>Our influence on Extra-regional territories</a:t>
            </a:r>
          </a:p>
          <a:p>
            <a:pPr lvl="1" fontAlgn="auto">
              <a:spcAft>
                <a:spcPts val="0"/>
              </a:spcAft>
              <a:defRPr/>
            </a:pPr>
            <a:r>
              <a:rPr lang="en-US" dirty="0" smtClean="0"/>
              <a:t>There </a:t>
            </a:r>
            <a:r>
              <a:rPr lang="en-US" dirty="0"/>
              <a:t>has been limited acceptance of Caribbean culinary practices, foods, seasonings </a:t>
            </a:r>
            <a:r>
              <a:rPr lang="en-US" dirty="0" smtClean="0"/>
              <a:t>and</a:t>
            </a:r>
            <a:r>
              <a:rPr lang="en-029" dirty="0"/>
              <a:t> </a:t>
            </a:r>
            <a:r>
              <a:rPr lang="en-US" dirty="0" smtClean="0"/>
              <a:t>beverages </a:t>
            </a:r>
            <a:r>
              <a:rPr lang="en-US" dirty="0"/>
              <a:t>in mainstream America and Europe. The little acceptance there is tends to focus in the large cities where there are concentrations of Caribbean people- Miami, London, Toronto, New York. These food and products are largely purchased by the immigrants. </a:t>
            </a:r>
            <a:endParaRPr lang="en-US" dirty="0" smtClean="0"/>
          </a:p>
          <a:p>
            <a:pPr lvl="1" fontAlgn="auto">
              <a:spcAft>
                <a:spcPts val="0"/>
              </a:spcAft>
              <a:defRPr/>
            </a:pPr>
            <a:r>
              <a:rPr lang="en-US" dirty="0"/>
              <a:t>Evidence that Caribbean foods are not widely accepted can be seen in the lack of representative in menus across UK, USA and Canada </a:t>
            </a:r>
            <a:endParaRPr lang="en-US" dirty="0" smtClean="0"/>
          </a:p>
          <a:p>
            <a:pPr lvl="1" fontAlgn="auto">
              <a:spcAft>
                <a:spcPts val="0"/>
              </a:spcAft>
              <a:defRPr/>
            </a:pPr>
            <a:r>
              <a:rPr lang="en-US" dirty="0" smtClean="0"/>
              <a:t>In Britain </a:t>
            </a:r>
            <a:r>
              <a:rPr lang="en-US" dirty="0"/>
              <a:t>places like Brixton market </a:t>
            </a:r>
            <a:r>
              <a:rPr lang="en-US" dirty="0" smtClean="0"/>
              <a:t>however imported </a:t>
            </a:r>
            <a:r>
              <a:rPr lang="en-US" dirty="0"/>
              <a:t>Caribbean produce has become a familiar </a:t>
            </a:r>
            <a:r>
              <a:rPr lang="en-US" dirty="0" smtClean="0"/>
              <a:t>sight and </a:t>
            </a:r>
            <a:r>
              <a:rPr lang="en-US" dirty="0"/>
              <a:t>an important part of the economy. </a:t>
            </a:r>
            <a:endParaRPr lang="en-029"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tle 1"/>
          <p:cNvSpPr>
            <a:spLocks noGrp="1"/>
          </p:cNvSpPr>
          <p:nvPr>
            <p:ph type="title"/>
          </p:nvPr>
        </p:nvSpPr>
        <p:spPr/>
        <p:txBody>
          <a:bodyPr/>
          <a:lstStyle/>
          <a:p>
            <a:r>
              <a:rPr lang="en-029" smtClean="0"/>
              <a:t>Political Influence</a:t>
            </a:r>
          </a:p>
        </p:txBody>
      </p:sp>
      <p:sp>
        <p:nvSpPr>
          <p:cNvPr id="3" name="Content Placeholder 2"/>
          <p:cNvSpPr>
            <a:spLocks noGrp="1"/>
          </p:cNvSpPr>
          <p:nvPr>
            <p:ph idx="1"/>
          </p:nvPr>
        </p:nvSpPr>
        <p:spPr>
          <a:xfrm>
            <a:off x="457200" y="1219200"/>
            <a:ext cx="8229600" cy="5181600"/>
          </a:xfrm>
        </p:spPr>
        <p:txBody>
          <a:bodyPr rtlCol="0">
            <a:normAutofit fontScale="70000" lnSpcReduction="20000"/>
          </a:bodyPr>
          <a:lstStyle/>
          <a:p>
            <a:pPr fontAlgn="auto">
              <a:spcAft>
                <a:spcPts val="0"/>
              </a:spcAft>
              <a:defRPr/>
            </a:pPr>
            <a:r>
              <a:rPr lang="en-029" dirty="0" smtClean="0"/>
              <a:t>Extra-regional influence on us</a:t>
            </a:r>
          </a:p>
          <a:p>
            <a:pPr lvl="1" fontAlgn="auto">
              <a:spcAft>
                <a:spcPts val="0"/>
              </a:spcAft>
              <a:defRPr/>
            </a:pPr>
            <a:r>
              <a:rPr lang="en-029" dirty="0" smtClean="0"/>
              <a:t>In the 60’s and 70’s while the region was gaining independence the model of government that was instilled was the Westminster system. This happened throughout the British Empire and today these independent former British Governments make up the Commonwealth</a:t>
            </a:r>
          </a:p>
          <a:p>
            <a:pPr lvl="1" fontAlgn="auto">
              <a:spcAft>
                <a:spcPts val="0"/>
              </a:spcAft>
              <a:defRPr/>
            </a:pPr>
            <a:r>
              <a:rPr lang="en-029" dirty="0" smtClean="0"/>
              <a:t>This system is a parliamentary government where the head of government is the Prime Minister and depends on the parliamentary body for his/her position meaning that there is no clear separation of powers between the executive (cabinet, PM) and the legislature (MP’s, senate, </a:t>
            </a:r>
            <a:r>
              <a:rPr lang="en-029" dirty="0" err="1" smtClean="0"/>
              <a:t>etc</a:t>
            </a:r>
            <a:r>
              <a:rPr lang="en-029" dirty="0" smtClean="0"/>
              <a:t>). In Constructional monarchies there is usually a head of state (Governor General) with mostly ceremonial powers.</a:t>
            </a:r>
          </a:p>
          <a:p>
            <a:pPr lvl="1" fontAlgn="auto">
              <a:spcAft>
                <a:spcPts val="0"/>
              </a:spcAft>
              <a:defRPr/>
            </a:pPr>
            <a:r>
              <a:rPr lang="en-029" dirty="0" smtClean="0"/>
              <a:t>During the era of decolonization  this system was imposed on us without our input. Two Houses were installed – the lower house (House of Representatives) and the upper House (Senate)</a:t>
            </a:r>
          </a:p>
          <a:p>
            <a:pPr lvl="1" fontAlgn="auto">
              <a:spcAft>
                <a:spcPts val="0"/>
              </a:spcAft>
              <a:defRPr/>
            </a:pPr>
            <a:r>
              <a:rPr lang="en-029" dirty="0" smtClean="0"/>
              <a:t>The electoral system imposed was First Past the Post where </a:t>
            </a:r>
            <a:r>
              <a:rPr lang="en-US" dirty="0" smtClean="0"/>
              <a:t>candidates run </a:t>
            </a:r>
            <a:r>
              <a:rPr lang="en-US" dirty="0"/>
              <a:t>for </a:t>
            </a:r>
            <a:r>
              <a:rPr lang="en-US" dirty="0" smtClean="0"/>
              <a:t>a seat </a:t>
            </a:r>
            <a:r>
              <a:rPr lang="en-US" dirty="0"/>
              <a:t>in </a:t>
            </a:r>
            <a:r>
              <a:rPr lang="en-US" dirty="0" smtClean="0"/>
              <a:t>parliament based on constituency. The candidate </a:t>
            </a:r>
            <a:r>
              <a:rPr lang="en-US" dirty="0"/>
              <a:t>who polls most </a:t>
            </a:r>
            <a:r>
              <a:rPr lang="en-US" dirty="0" smtClean="0"/>
              <a:t>vote in a constituency wins. </a:t>
            </a:r>
            <a:r>
              <a:rPr lang="en-US" dirty="0"/>
              <a:t>T</a:t>
            </a:r>
            <a:r>
              <a:rPr lang="en-US" dirty="0" smtClean="0"/>
              <a:t>herefore for </a:t>
            </a:r>
            <a:r>
              <a:rPr lang="en-US" dirty="0"/>
              <a:t>party to </a:t>
            </a:r>
            <a:r>
              <a:rPr lang="en-US" dirty="0" smtClean="0"/>
              <a:t>win the election they must get </a:t>
            </a:r>
            <a:r>
              <a:rPr lang="en-US" dirty="0"/>
              <a:t>majority seats </a:t>
            </a:r>
            <a:endParaRPr lang="en-029" dirty="0" smtClean="0"/>
          </a:p>
          <a:p>
            <a:pPr lvl="1" fontAlgn="auto">
              <a:spcAft>
                <a:spcPts val="0"/>
              </a:spcAft>
              <a:defRPr/>
            </a:pPr>
            <a:endParaRPr lang="en-029"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le 1"/>
          <p:cNvSpPr>
            <a:spLocks noGrp="1"/>
          </p:cNvSpPr>
          <p:nvPr>
            <p:ph type="title"/>
          </p:nvPr>
        </p:nvSpPr>
        <p:spPr/>
        <p:txBody>
          <a:bodyPr/>
          <a:lstStyle/>
          <a:p>
            <a:r>
              <a:rPr lang="en-029" smtClean="0"/>
              <a:t>Political Influence</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smtClean="0"/>
              <a:t>Our influence on them</a:t>
            </a:r>
          </a:p>
          <a:p>
            <a:pPr lvl="1" fontAlgn="auto">
              <a:spcAft>
                <a:spcPts val="0"/>
              </a:spcAft>
              <a:defRPr/>
            </a:pPr>
            <a:r>
              <a:rPr lang="en-US" dirty="0"/>
              <a:t>Political influence of Caribbean on outside world is based mainly on the issue of migration that Caribbean nationals have been associated with from the beginning of the century. </a:t>
            </a:r>
            <a:endParaRPr lang="en-US" dirty="0" smtClean="0"/>
          </a:p>
          <a:p>
            <a:pPr lvl="1" fontAlgn="auto">
              <a:spcAft>
                <a:spcPts val="0"/>
              </a:spcAft>
              <a:defRPr/>
            </a:pPr>
            <a:r>
              <a:rPr lang="en-US" dirty="0"/>
              <a:t>Faced with this large immigrant </a:t>
            </a:r>
            <a:r>
              <a:rPr lang="en-US" dirty="0" smtClean="0"/>
              <a:t>population, the population </a:t>
            </a:r>
            <a:r>
              <a:rPr lang="en-US" dirty="0"/>
              <a:t>is in a position to form groups to influence policy making on issues such as education, unionization, discrimination. </a:t>
            </a:r>
            <a:endParaRPr lang="en-US" dirty="0" smtClean="0"/>
          </a:p>
          <a:p>
            <a:pPr lvl="1" fontAlgn="auto">
              <a:spcAft>
                <a:spcPts val="0"/>
              </a:spcAft>
              <a:defRPr/>
            </a:pPr>
            <a:r>
              <a:rPr lang="en-US" dirty="0"/>
              <a:t>Immigrants are usually supporters of the status quo and so they generally accept the norms and values of these societies. They form a pool of voters or whom politicians rely on to vote in a conservative </a:t>
            </a:r>
            <a:r>
              <a:rPr lang="en-US" dirty="0" smtClean="0"/>
              <a:t>manner ex Cubans and Dominicans in Miami</a:t>
            </a:r>
          </a:p>
          <a:p>
            <a:pPr lvl="1" fontAlgn="auto">
              <a:spcAft>
                <a:spcPts val="0"/>
              </a:spcAft>
              <a:defRPr/>
            </a:pPr>
            <a:r>
              <a:rPr lang="en-US" dirty="0"/>
              <a:t>The Caribbean impact in politics is quite </a:t>
            </a:r>
            <a:r>
              <a:rPr lang="en-US" dirty="0" err="1" smtClean="0"/>
              <a:t>evidentthe</a:t>
            </a:r>
            <a:r>
              <a:rPr lang="en-US" dirty="0" smtClean="0"/>
              <a:t> </a:t>
            </a:r>
            <a:r>
              <a:rPr lang="en-US" dirty="0"/>
              <a:t>US, in the number of state and city legislators of Caribbean heritage during national elections. </a:t>
            </a:r>
            <a:r>
              <a:rPr lang="en-US" dirty="0" smtClean="0"/>
              <a:t>The first </a:t>
            </a:r>
            <a:r>
              <a:rPr lang="en-US" dirty="0"/>
              <a:t>African-American woman to sit in congress and to run for the presidency was a Caribbean national - Shirley Chisholm. The first non-white chairman oft Joint Chief of Staffs and Secretary of State was a Caribbean - Colin Powell</a:t>
            </a:r>
            <a:endParaRPr lang="en-US" dirty="0" smtClean="0"/>
          </a:p>
          <a:p>
            <a:pPr lvl="1" fontAlgn="auto">
              <a:spcAft>
                <a:spcPts val="0"/>
              </a:spcAft>
              <a:defRPr/>
            </a:pPr>
            <a:endParaRPr lang="en-029"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itle 1"/>
          <p:cNvSpPr>
            <a:spLocks noGrp="1"/>
          </p:cNvSpPr>
          <p:nvPr>
            <p:ph type="title"/>
          </p:nvPr>
        </p:nvSpPr>
        <p:spPr/>
        <p:txBody>
          <a:bodyPr/>
          <a:lstStyle/>
          <a:p>
            <a:r>
              <a:rPr lang="en-029" smtClean="0"/>
              <a:t>Migration</a:t>
            </a:r>
          </a:p>
        </p:txBody>
      </p:sp>
      <p:sp>
        <p:nvSpPr>
          <p:cNvPr id="3" name="Content Placeholder 2"/>
          <p:cNvSpPr>
            <a:spLocks noGrp="1"/>
          </p:cNvSpPr>
          <p:nvPr>
            <p:ph idx="1"/>
          </p:nvPr>
        </p:nvSpPr>
        <p:spPr>
          <a:xfrm>
            <a:off x="457200" y="1219200"/>
            <a:ext cx="8229600" cy="4906963"/>
          </a:xfrm>
        </p:spPr>
        <p:txBody>
          <a:bodyPr rtlCol="0">
            <a:normAutofit fontScale="77500" lnSpcReduction="20000"/>
          </a:bodyPr>
          <a:lstStyle/>
          <a:p>
            <a:pPr fontAlgn="auto">
              <a:spcAft>
                <a:spcPts val="0"/>
              </a:spcAft>
              <a:defRPr/>
            </a:pPr>
            <a:r>
              <a:rPr lang="en-US" dirty="0" smtClean="0"/>
              <a:t>Extra-regional influence on us</a:t>
            </a:r>
          </a:p>
          <a:p>
            <a:pPr fontAlgn="auto">
              <a:spcAft>
                <a:spcPts val="0"/>
              </a:spcAft>
              <a:defRPr/>
            </a:pPr>
            <a:r>
              <a:rPr lang="en-US" dirty="0" smtClean="0"/>
              <a:t>The Culture </a:t>
            </a:r>
            <a:r>
              <a:rPr lang="en-US" dirty="0"/>
              <a:t>of migration </a:t>
            </a:r>
            <a:r>
              <a:rPr lang="en-US" dirty="0" smtClean="0"/>
              <a:t>that characterizes Caribbean </a:t>
            </a:r>
            <a:r>
              <a:rPr lang="en-US" dirty="0"/>
              <a:t>societies </a:t>
            </a:r>
            <a:r>
              <a:rPr lang="en-US" dirty="0" smtClean="0"/>
              <a:t>sees </a:t>
            </a:r>
            <a:r>
              <a:rPr lang="en-US" dirty="0"/>
              <a:t>migration </a:t>
            </a:r>
            <a:r>
              <a:rPr lang="en-US" dirty="0" smtClean="0"/>
              <a:t>as means </a:t>
            </a:r>
            <a:r>
              <a:rPr lang="en-US" dirty="0"/>
              <a:t>better life. This has resulted in major cities in the North Atlantic (USA, Canada, England) are heavily populated with Caribbean </a:t>
            </a:r>
            <a:r>
              <a:rPr lang="en-US" dirty="0" smtClean="0"/>
              <a:t>nationals</a:t>
            </a:r>
          </a:p>
          <a:p>
            <a:pPr fontAlgn="auto">
              <a:spcAft>
                <a:spcPts val="0"/>
              </a:spcAft>
              <a:defRPr/>
            </a:pPr>
            <a:r>
              <a:rPr lang="en-US" dirty="0" smtClean="0"/>
              <a:t>Positive effects include</a:t>
            </a:r>
          </a:p>
          <a:p>
            <a:pPr lvl="2" fontAlgn="auto">
              <a:spcAft>
                <a:spcPts val="0"/>
              </a:spcAft>
              <a:defRPr/>
            </a:pPr>
            <a:r>
              <a:rPr lang="en-US" dirty="0" smtClean="0"/>
              <a:t>Training of skilled individuals who migrate and contribute to the Caribbean</a:t>
            </a:r>
          </a:p>
          <a:p>
            <a:pPr lvl="2" fontAlgn="auto">
              <a:spcAft>
                <a:spcPts val="0"/>
              </a:spcAft>
              <a:defRPr/>
            </a:pPr>
            <a:r>
              <a:rPr lang="en-US" dirty="0" smtClean="0"/>
              <a:t>Remittances from foreign workers</a:t>
            </a:r>
          </a:p>
          <a:p>
            <a:pPr fontAlgn="auto">
              <a:spcAft>
                <a:spcPts val="0"/>
              </a:spcAft>
              <a:defRPr/>
            </a:pPr>
            <a:r>
              <a:rPr lang="en-US" dirty="0" smtClean="0"/>
              <a:t>Negative effects include</a:t>
            </a:r>
          </a:p>
          <a:p>
            <a:pPr lvl="2" fontAlgn="auto">
              <a:spcAft>
                <a:spcPts val="0"/>
              </a:spcAft>
              <a:defRPr/>
            </a:pPr>
            <a:r>
              <a:rPr lang="en-US" dirty="0" smtClean="0"/>
              <a:t>Brain Drain</a:t>
            </a:r>
          </a:p>
          <a:p>
            <a:pPr lvl="2" fontAlgn="auto">
              <a:spcAft>
                <a:spcPts val="0"/>
              </a:spcAft>
              <a:defRPr/>
            </a:pPr>
            <a:r>
              <a:rPr lang="en-US" dirty="0" smtClean="0"/>
              <a:t>Racism and unfair treatment in these countries</a:t>
            </a:r>
          </a:p>
          <a:p>
            <a:pPr lvl="2" fontAlgn="auto">
              <a:spcAft>
                <a:spcPts val="0"/>
              </a:spcAft>
              <a:defRPr/>
            </a:pPr>
            <a:r>
              <a:rPr lang="en-US" dirty="0" smtClean="0"/>
              <a:t>Injustices felt </a:t>
            </a:r>
            <a:r>
              <a:rPr lang="en-US" dirty="0"/>
              <a:t>b</a:t>
            </a:r>
            <a:r>
              <a:rPr lang="en-US" dirty="0" smtClean="0"/>
              <a:t>y seasonal workers who are segregated by the general populace on orchards or handed down menial jobs</a:t>
            </a:r>
          </a:p>
          <a:p>
            <a:pPr lvl="2" fontAlgn="auto">
              <a:spcAft>
                <a:spcPts val="0"/>
              </a:spcAft>
              <a:defRPr/>
            </a:pPr>
            <a:r>
              <a:rPr lang="en-US" dirty="0" smtClean="0"/>
              <a:t>The mindset that better opportunities lie by going Abroad</a:t>
            </a:r>
          </a:p>
          <a:p>
            <a:pPr lvl="1" fontAlgn="auto">
              <a:spcAft>
                <a:spcPts val="0"/>
              </a:spcAft>
              <a:defRPr/>
            </a:pPr>
            <a:endParaRPr lang="en-US" dirty="0" smtClean="0"/>
          </a:p>
          <a:p>
            <a:pPr fontAlgn="auto">
              <a:spcAft>
                <a:spcPts val="0"/>
              </a:spcAft>
              <a:defRPr/>
            </a:pPr>
            <a:endParaRPr lang="en-029"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itle 1"/>
          <p:cNvSpPr>
            <a:spLocks noGrp="1"/>
          </p:cNvSpPr>
          <p:nvPr>
            <p:ph type="title"/>
          </p:nvPr>
        </p:nvSpPr>
        <p:spPr/>
        <p:txBody>
          <a:bodyPr/>
          <a:lstStyle/>
          <a:p>
            <a:r>
              <a:rPr lang="en-029" smtClean="0"/>
              <a:t>Migration</a:t>
            </a:r>
          </a:p>
        </p:txBody>
      </p:sp>
      <p:sp>
        <p:nvSpPr>
          <p:cNvPr id="3" name="Content Placeholder 2"/>
          <p:cNvSpPr>
            <a:spLocks noGrp="1"/>
          </p:cNvSpPr>
          <p:nvPr>
            <p:ph idx="1"/>
          </p:nvPr>
        </p:nvSpPr>
        <p:spPr>
          <a:xfrm>
            <a:off x="457200" y="1066800"/>
            <a:ext cx="8229600" cy="5410200"/>
          </a:xfrm>
        </p:spPr>
        <p:txBody>
          <a:bodyPr rtlCol="0">
            <a:normAutofit fontScale="32500" lnSpcReduction="20000"/>
          </a:bodyPr>
          <a:lstStyle/>
          <a:p>
            <a:pPr fontAlgn="auto">
              <a:spcAft>
                <a:spcPts val="0"/>
              </a:spcAft>
              <a:defRPr/>
            </a:pPr>
            <a:r>
              <a:rPr lang="en-029" sz="6200" dirty="0" smtClean="0"/>
              <a:t>Our influence on extra-regional territories</a:t>
            </a:r>
          </a:p>
          <a:p>
            <a:pPr fontAlgn="auto">
              <a:spcAft>
                <a:spcPts val="0"/>
              </a:spcAft>
              <a:defRPr/>
            </a:pPr>
            <a:r>
              <a:rPr lang="en-US" sz="6200" dirty="0"/>
              <a:t>In US the Caribbean nationals are more socio-economically mobile than African- Americans and Hispanic (New York's Newsday Newspaper Survey). </a:t>
            </a:r>
            <a:r>
              <a:rPr lang="en-US" sz="6200" dirty="0" smtClean="0"/>
              <a:t>Thus </a:t>
            </a:r>
            <a:r>
              <a:rPr lang="en-US" sz="6200" dirty="0"/>
              <a:t>they represent not only very </a:t>
            </a:r>
            <a:r>
              <a:rPr lang="en-US" sz="6200" b="1" dirty="0"/>
              <a:t>significant power </a:t>
            </a:r>
            <a:r>
              <a:rPr lang="en-US" sz="6200" dirty="0"/>
              <a:t>(over 1 billion per annum) but they </a:t>
            </a:r>
            <a:r>
              <a:rPr lang="en-US" sz="6200" b="1" dirty="0"/>
              <a:t>generate jobs and contribute to the </a:t>
            </a:r>
            <a:r>
              <a:rPr lang="en-US" sz="6200" b="1" dirty="0" smtClean="0"/>
              <a:t>development </a:t>
            </a:r>
            <a:r>
              <a:rPr lang="en-US" sz="6200" dirty="0"/>
              <a:t>of the areas they choose to reside </a:t>
            </a:r>
            <a:r>
              <a:rPr lang="en-US" sz="6200" dirty="0" smtClean="0"/>
              <a:t>in.</a:t>
            </a:r>
          </a:p>
          <a:p>
            <a:pPr lvl="1" fontAlgn="auto">
              <a:spcAft>
                <a:spcPts val="0"/>
              </a:spcAft>
              <a:defRPr/>
            </a:pPr>
            <a:r>
              <a:rPr lang="en-US" sz="6200" dirty="0" smtClean="0"/>
              <a:t>Caribbean </a:t>
            </a:r>
            <a:r>
              <a:rPr lang="en-US" sz="6200" dirty="0"/>
              <a:t>nationals helped to rebuild the war tom economies of Europe (</a:t>
            </a:r>
            <a:r>
              <a:rPr lang="en-US" sz="6200" dirty="0" err="1"/>
              <a:t>i.e</a:t>
            </a:r>
            <a:r>
              <a:rPr lang="en-US" sz="6200" dirty="0"/>
              <a:t> France)</a:t>
            </a:r>
            <a:endParaRPr lang="en-029" sz="6200" dirty="0"/>
          </a:p>
          <a:p>
            <a:pPr lvl="1" fontAlgn="auto">
              <a:spcAft>
                <a:spcPts val="0"/>
              </a:spcAft>
              <a:defRPr/>
            </a:pPr>
            <a:r>
              <a:rPr lang="en-US" sz="6200" dirty="0"/>
              <a:t>Brain gain: nationals educated at expense of Caribbean states migrate to developed countries where they establish themselves thus contributing to their </a:t>
            </a:r>
            <a:r>
              <a:rPr lang="en-US" sz="6200" dirty="0" smtClean="0"/>
              <a:t>economy</a:t>
            </a:r>
            <a:endParaRPr lang="en-029" sz="6200" dirty="0"/>
          </a:p>
          <a:p>
            <a:pPr lvl="1" fontAlgn="auto">
              <a:spcAft>
                <a:spcPts val="0"/>
              </a:spcAft>
              <a:defRPr/>
            </a:pPr>
            <a:r>
              <a:rPr lang="en-US" sz="6200" dirty="0" smtClean="0"/>
              <a:t>Carnival </a:t>
            </a:r>
            <a:r>
              <a:rPr lang="en-US" sz="6200" dirty="0"/>
              <a:t>celebrations help to generate millions of dollars to the economy of Canada and England when Caribbean festivals are held; boosts tourism; promotion of sales for </a:t>
            </a:r>
            <a:r>
              <a:rPr lang="en-US" sz="6200" dirty="0" smtClean="0"/>
              <a:t>businesses</a:t>
            </a:r>
            <a:endParaRPr lang="en-029" sz="6200" dirty="0"/>
          </a:p>
          <a:p>
            <a:pPr lvl="1" fontAlgn="auto">
              <a:spcAft>
                <a:spcPts val="0"/>
              </a:spcAft>
              <a:defRPr/>
            </a:pPr>
            <a:r>
              <a:rPr lang="en-US" sz="6200" dirty="0" smtClean="0"/>
              <a:t>Migrant </a:t>
            </a:r>
            <a:r>
              <a:rPr lang="en-US" sz="6200" dirty="0"/>
              <a:t>farm workers have worked in USA and Canada </a:t>
            </a:r>
            <a:r>
              <a:rPr lang="en-US" sz="6200" dirty="0" smtClean="0"/>
              <a:t>help to harvest crops before winter </a:t>
            </a:r>
          </a:p>
          <a:p>
            <a:pPr lvl="1" fontAlgn="auto">
              <a:spcAft>
                <a:spcPts val="0"/>
              </a:spcAft>
              <a:defRPr/>
            </a:pPr>
            <a:r>
              <a:rPr lang="en-US" sz="6200" dirty="0" smtClean="0"/>
              <a:t>Offshore </a:t>
            </a:r>
            <a:r>
              <a:rPr lang="en-US" sz="6200" dirty="0"/>
              <a:t>banking in the region which provide tax haven for clients in metropolitan countries- Cayman islands, Bahamas, Turks and Caicos, Virgin islands</a:t>
            </a:r>
            <a:endParaRPr lang="en-029" sz="6200" dirty="0"/>
          </a:p>
          <a:p>
            <a:pPr lvl="1" fontAlgn="auto">
              <a:spcAft>
                <a:spcPts val="0"/>
              </a:spcAft>
              <a:defRPr/>
            </a:pPr>
            <a:endParaRPr lang="en-029" sz="6200" dirty="0"/>
          </a:p>
          <a:p>
            <a:pPr fontAlgn="auto">
              <a:spcAft>
                <a:spcPts val="0"/>
              </a:spcAft>
              <a:defRPr/>
            </a:pPr>
            <a:endParaRPr lang="en-029" sz="62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029" smtClean="0"/>
              <a:t>Characteristics of Culture</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There are several important characteristics of culture. The main ones </a:t>
            </a:r>
            <a:r>
              <a:rPr lang="en-US" dirty="0" smtClean="0"/>
              <a:t>are: </a:t>
            </a:r>
          </a:p>
          <a:p>
            <a:pPr marL="514350" indent="-514350" fontAlgn="auto">
              <a:spcAft>
                <a:spcPts val="0"/>
              </a:spcAft>
              <a:buFont typeface="+mj-lt"/>
              <a:buAutoNum type="arabicPeriod"/>
              <a:defRPr/>
            </a:pPr>
            <a:r>
              <a:rPr lang="en-US" dirty="0" smtClean="0"/>
              <a:t>a </a:t>
            </a:r>
            <a:r>
              <a:rPr lang="en-US" dirty="0"/>
              <a:t>culture satisfies human needs in a particular </a:t>
            </a:r>
            <a:r>
              <a:rPr lang="en-US" dirty="0" smtClean="0"/>
              <a:t>way</a:t>
            </a:r>
          </a:p>
          <a:p>
            <a:pPr marL="514350" indent="-514350" fontAlgn="auto">
              <a:spcAft>
                <a:spcPts val="0"/>
              </a:spcAft>
              <a:buFont typeface="+mj-lt"/>
              <a:buAutoNum type="arabicPeriod"/>
              <a:defRPr/>
            </a:pPr>
            <a:r>
              <a:rPr lang="en-US" dirty="0" smtClean="0"/>
              <a:t>a </a:t>
            </a:r>
            <a:r>
              <a:rPr lang="en-US" dirty="0"/>
              <a:t>culture is acquired through </a:t>
            </a:r>
            <a:r>
              <a:rPr lang="en-US" dirty="0" smtClean="0"/>
              <a:t>learning</a:t>
            </a:r>
          </a:p>
          <a:p>
            <a:pPr marL="514350" indent="-514350" fontAlgn="auto">
              <a:spcAft>
                <a:spcPts val="0"/>
              </a:spcAft>
              <a:buFont typeface="+mj-lt"/>
              <a:buAutoNum type="arabicPeriod"/>
              <a:defRPr/>
            </a:pPr>
            <a:r>
              <a:rPr lang="en-US" dirty="0" smtClean="0"/>
              <a:t>a </a:t>
            </a:r>
            <a:r>
              <a:rPr lang="en-US" dirty="0"/>
              <a:t>culture is based on the use of symbols </a:t>
            </a:r>
            <a:endParaRPr lang="en-US" dirty="0" smtClean="0"/>
          </a:p>
          <a:p>
            <a:pPr marL="514350" indent="-514350" fontAlgn="auto">
              <a:spcAft>
                <a:spcPts val="0"/>
              </a:spcAft>
              <a:buFont typeface="+mj-lt"/>
              <a:buAutoNum type="arabicPeriod"/>
              <a:defRPr/>
            </a:pPr>
            <a:r>
              <a:rPr lang="en-US" dirty="0" smtClean="0"/>
              <a:t>a </a:t>
            </a:r>
            <a:r>
              <a:rPr lang="en-US" dirty="0"/>
              <a:t>culture consists of individual traits and groups of traits called </a:t>
            </a:r>
            <a:r>
              <a:rPr lang="en-US" dirty="0" smtClean="0"/>
              <a:t>patterns</a:t>
            </a:r>
            <a:endParaRPr lang="en-029"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itle 1"/>
          <p:cNvSpPr>
            <a:spLocks noGrp="1"/>
          </p:cNvSpPr>
          <p:nvPr>
            <p:ph type="title"/>
          </p:nvPr>
        </p:nvSpPr>
        <p:spPr/>
        <p:txBody>
          <a:bodyPr/>
          <a:lstStyle/>
          <a:p>
            <a:r>
              <a:rPr lang="en-029" smtClean="0"/>
              <a:t>Sport</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Sports </a:t>
            </a:r>
            <a:r>
              <a:rPr lang="en-US" i="1" dirty="0"/>
              <a:t>and </a:t>
            </a:r>
            <a:r>
              <a:rPr lang="en-US" dirty="0" smtClean="0"/>
              <a:t>recreation: </a:t>
            </a:r>
            <a:r>
              <a:rPr lang="en-US" dirty="0"/>
              <a:t>cricket, soccer, tennis, netball as well </a:t>
            </a:r>
            <a:r>
              <a:rPr lang="en-US" i="1" dirty="0"/>
              <a:t>as </a:t>
            </a:r>
            <a:r>
              <a:rPr lang="en-US" dirty="0"/>
              <a:t>maypole dances (European influence); basketball, hip hop, rap, American football . Halloween (</a:t>
            </a:r>
            <a:r>
              <a:rPr lang="en-US" dirty="0" smtClean="0"/>
              <a:t>North </a:t>
            </a:r>
            <a:r>
              <a:rPr lang="en-US" dirty="0"/>
              <a:t>American influence</a:t>
            </a:r>
            <a:r>
              <a:rPr lang="en-US" dirty="0" smtClean="0"/>
              <a:t>)</a:t>
            </a:r>
          </a:p>
          <a:p>
            <a:pPr fontAlgn="auto">
              <a:spcAft>
                <a:spcPts val="0"/>
              </a:spcAft>
              <a:defRPr/>
            </a:pPr>
            <a:r>
              <a:rPr lang="en-US" dirty="0" smtClean="0"/>
              <a:t>We are pace setters in sports particularly in cricket and track and field </a:t>
            </a:r>
          </a:p>
          <a:p>
            <a:pPr lvl="1" fontAlgn="auto">
              <a:spcAft>
                <a:spcPts val="0"/>
              </a:spcAft>
              <a:defRPr/>
            </a:pPr>
            <a:r>
              <a:rPr lang="en-US" dirty="0" smtClean="0"/>
              <a:t>In cricket we invented ‘cutting’ batting as well as rejuvenated the sport in the 1930’s</a:t>
            </a:r>
          </a:p>
          <a:p>
            <a:pPr lvl="1" fontAlgn="auto">
              <a:spcAft>
                <a:spcPts val="0"/>
              </a:spcAft>
              <a:defRPr/>
            </a:pPr>
            <a:r>
              <a:rPr lang="en-US" dirty="0" smtClean="0"/>
              <a:t>In Track and field Jamaica has a long standing tradition of doing extremely well… </a:t>
            </a:r>
            <a:r>
              <a:rPr lang="en-US" dirty="0" err="1" smtClean="0"/>
              <a:t>Usain</a:t>
            </a:r>
            <a:r>
              <a:rPr lang="en-US" dirty="0" smtClean="0"/>
              <a:t> Bolt/</a:t>
            </a:r>
            <a:r>
              <a:rPr lang="en-US" dirty="0" err="1" smtClean="0"/>
              <a:t>Asafa</a:t>
            </a:r>
            <a:r>
              <a:rPr lang="en-US" dirty="0" smtClean="0"/>
              <a:t> Powell etc.</a:t>
            </a:r>
            <a:endParaRPr lang="en-029" dirty="0"/>
          </a:p>
          <a:p>
            <a:pPr fontAlgn="auto">
              <a:spcAft>
                <a:spcPts val="0"/>
              </a:spcAft>
              <a:defRPr/>
            </a:pPr>
            <a:endParaRPr lang="en-029"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itle 1"/>
          <p:cNvSpPr>
            <a:spLocks noGrp="1"/>
          </p:cNvSpPr>
          <p:nvPr>
            <p:ph type="title"/>
          </p:nvPr>
        </p:nvSpPr>
        <p:spPr/>
        <p:txBody>
          <a:bodyPr/>
          <a:lstStyle/>
          <a:p>
            <a:r>
              <a:rPr lang="en-029" smtClean="0"/>
              <a:t>Tourism</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b="1" dirty="0"/>
              <a:t>Tourism </a:t>
            </a:r>
            <a:r>
              <a:rPr lang="en-US" dirty="0" smtClean="0"/>
              <a:t>Extra-regional impacts on us</a:t>
            </a:r>
          </a:p>
          <a:p>
            <a:pPr lvl="1" fontAlgn="auto">
              <a:spcAft>
                <a:spcPts val="0"/>
              </a:spcAft>
              <a:defRPr/>
            </a:pPr>
            <a:r>
              <a:rPr lang="en-US" u="sng" dirty="0"/>
              <a:t>P</a:t>
            </a:r>
            <a:r>
              <a:rPr lang="en-US" u="sng" dirty="0" smtClean="0"/>
              <a:t>ositive </a:t>
            </a:r>
            <a:r>
              <a:rPr lang="en-US" u="sng" dirty="0"/>
              <a:t>impact</a:t>
            </a:r>
            <a:r>
              <a:rPr lang="en-US" dirty="0"/>
              <a:t>: Foreign exchange earnings retention (cultural/heritage tourism), infrastructural development understanding and appreciation of ones </a:t>
            </a:r>
            <a:r>
              <a:rPr lang="en-US" dirty="0" smtClean="0"/>
              <a:t>culture</a:t>
            </a:r>
          </a:p>
          <a:p>
            <a:pPr lvl="1" fontAlgn="auto">
              <a:spcAft>
                <a:spcPts val="0"/>
              </a:spcAft>
              <a:defRPr/>
            </a:pPr>
            <a:r>
              <a:rPr lang="en-US" u="sng" dirty="0" smtClean="0"/>
              <a:t>Negative </a:t>
            </a:r>
            <a:r>
              <a:rPr lang="en-US" u="sng" dirty="0"/>
              <a:t>impact </a:t>
            </a:r>
            <a:r>
              <a:rPr lang="en-US" dirty="0"/>
              <a:t>:</a:t>
            </a:r>
            <a:r>
              <a:rPr lang="en-US" dirty="0" smtClean="0"/>
              <a:t> </a:t>
            </a:r>
            <a:r>
              <a:rPr lang="en-US" dirty="0"/>
              <a:t>P</a:t>
            </a:r>
            <a:r>
              <a:rPr lang="en-US" dirty="0" smtClean="0"/>
              <a:t>rostitution</a:t>
            </a:r>
            <a:r>
              <a:rPr lang="en-US" dirty="0"/>
              <a:t>, drug trafficking, environmental pollution (beaches, damage to coral reefs, erosion through hotel construction, destruction of natural vegetation, prejudice, landownership</a:t>
            </a:r>
            <a:endParaRPr lang="en-029"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itle 1"/>
          <p:cNvSpPr>
            <a:spLocks noGrp="1"/>
          </p:cNvSpPr>
          <p:nvPr>
            <p:ph type="title"/>
          </p:nvPr>
        </p:nvSpPr>
        <p:spPr/>
        <p:txBody>
          <a:bodyPr/>
          <a:lstStyle/>
          <a:p>
            <a:r>
              <a:rPr lang="en-029" smtClean="0"/>
              <a:t>Rastafarianism</a:t>
            </a:r>
          </a:p>
        </p:txBody>
      </p:sp>
      <p:sp>
        <p:nvSpPr>
          <p:cNvPr id="278531" name="Content Placeholder 2"/>
          <p:cNvSpPr>
            <a:spLocks noGrp="1"/>
          </p:cNvSpPr>
          <p:nvPr>
            <p:ph idx="1"/>
          </p:nvPr>
        </p:nvSpPr>
        <p:spPr/>
        <p:txBody>
          <a:bodyPr/>
          <a:lstStyle/>
          <a:p>
            <a:r>
              <a:rPr lang="en-029" smtClean="0"/>
              <a:t>Impacts</a:t>
            </a:r>
          </a:p>
          <a:p>
            <a:pPr lvl="1"/>
            <a:r>
              <a:rPr lang="en-US" smtClean="0"/>
              <a:t>it was one of the first full-fledged movements to confront issues of racial identity and prejudice all over the world with reggae music</a:t>
            </a:r>
          </a:p>
          <a:p>
            <a:pPr lvl="1"/>
            <a:r>
              <a:rPr lang="en-US" smtClean="0"/>
              <a:t>Incited Jamaica's middle-class blacks and then people all over the world to reflect on the importance of their African heritage</a:t>
            </a:r>
          </a:p>
          <a:p>
            <a:pPr lvl="1"/>
            <a:endParaRPr lang="en-US" smtClean="0"/>
          </a:p>
          <a:p>
            <a:pPr lvl="1"/>
            <a:endParaRPr lang="en-029"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029" smtClean="0"/>
              <a:t>Characteristics (Cont’d)</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US" dirty="0" smtClean="0"/>
              <a:t>1) Meeting Human Need</a:t>
            </a:r>
          </a:p>
          <a:p>
            <a:pPr fontAlgn="auto">
              <a:spcAft>
                <a:spcPts val="0"/>
              </a:spcAft>
              <a:defRPr/>
            </a:pPr>
            <a:r>
              <a:rPr lang="en-US" dirty="0" smtClean="0"/>
              <a:t>All </a:t>
            </a:r>
            <a:r>
              <a:rPr lang="en-US" dirty="0"/>
              <a:t>cultures serve to </a:t>
            </a:r>
            <a:r>
              <a:rPr lang="en-US" dirty="0" smtClean="0"/>
              <a:t>meet </a:t>
            </a:r>
            <a:r>
              <a:rPr lang="en-US" dirty="0"/>
              <a:t>basic needs shared by human beings. For example, every culture has methods of obtaining food and shelter. Every culture also has family relationships, economic and governmental systems, religious practices and forms of artistic expression. </a:t>
            </a:r>
            <a:endParaRPr lang="en-US" dirty="0" smtClean="0"/>
          </a:p>
          <a:p>
            <a:pPr fontAlgn="auto">
              <a:spcAft>
                <a:spcPts val="0"/>
              </a:spcAft>
              <a:defRPr/>
            </a:pPr>
            <a:r>
              <a:rPr lang="en-US" dirty="0" smtClean="0"/>
              <a:t>Each </a:t>
            </a:r>
            <a:r>
              <a:rPr lang="en-US" dirty="0"/>
              <a:t>culture shapes the way its members satisfy human needs. Human beings have to eat but their culture teaches them what, when and how to </a:t>
            </a:r>
            <a:r>
              <a:rPr lang="en-US" dirty="0" smtClean="0"/>
              <a:t>eat for example many </a:t>
            </a:r>
            <a:r>
              <a:rPr lang="en-US" dirty="0"/>
              <a:t>British people eat smoked fish for breakfast but many Americans prefer cold cereals. </a:t>
            </a:r>
            <a:endParaRPr lang="en-029"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029" smtClean="0"/>
              <a:t>Characteristics (Cont’d)</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2) Acquired through learning</a:t>
            </a:r>
          </a:p>
          <a:p>
            <a:pPr fontAlgn="auto">
              <a:spcAft>
                <a:spcPts val="0"/>
              </a:spcAft>
              <a:defRPr/>
            </a:pPr>
            <a:r>
              <a:rPr lang="en-US" dirty="0"/>
              <a:t>Culture is acquired through learning not through biological </a:t>
            </a:r>
            <a:r>
              <a:rPr lang="en-US" dirty="0" smtClean="0"/>
              <a:t>inheritance i.e. no </a:t>
            </a:r>
            <a:r>
              <a:rPr lang="en-US" dirty="0"/>
              <a:t>person </a:t>
            </a:r>
            <a:r>
              <a:rPr lang="en-US" dirty="0" smtClean="0"/>
              <a:t>is </a:t>
            </a:r>
            <a:r>
              <a:rPr lang="en-US" dirty="0"/>
              <a:t>born with a culture. Children take on the culture in which they are raised through enculturation. </a:t>
            </a:r>
            <a:endParaRPr lang="en-US" dirty="0" smtClean="0"/>
          </a:p>
          <a:p>
            <a:pPr fontAlgn="auto">
              <a:spcAft>
                <a:spcPts val="0"/>
              </a:spcAft>
              <a:defRPr/>
            </a:pPr>
            <a:r>
              <a:rPr lang="en-US" dirty="0" smtClean="0"/>
              <a:t>Children </a:t>
            </a:r>
            <a:r>
              <a:rPr lang="en-US" dirty="0"/>
              <a:t>learn much of their culture through imitation and experience. They also acquire culture through observation, paying attention to what goes on around them and seeing examples of what their society considers right and wrong. Children may also absorb certain aspects of culture unconsciously. For example, A</a:t>
            </a:r>
            <a:r>
              <a:rPr lang="en-US" dirty="0" smtClean="0"/>
              <a:t>rabic people </a:t>
            </a:r>
            <a:r>
              <a:rPr lang="en-US" dirty="0"/>
              <a:t>tend to stand closer together when speaking to one another than most Europeans do. No one instructs them to do so, but they learn the </a:t>
            </a:r>
            <a:r>
              <a:rPr lang="en-US" dirty="0" err="1"/>
              <a:t>behaviour</a:t>
            </a:r>
            <a:r>
              <a:rPr lang="en-US" dirty="0"/>
              <a:t> as part of their culture.</a:t>
            </a:r>
            <a:r>
              <a:rPr lang="en-029"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r>
              <a:rPr lang="en-029" smtClean="0"/>
              <a:t>Expected Learning Outcomes</a:t>
            </a:r>
          </a:p>
        </p:txBody>
      </p:sp>
      <p:sp>
        <p:nvSpPr>
          <p:cNvPr id="3" name="Content Placeholder 2"/>
          <p:cNvSpPr>
            <a:spLocks noGrp="1"/>
          </p:cNvSpPr>
          <p:nvPr>
            <p:ph idx="1"/>
          </p:nvPr>
        </p:nvSpPr>
        <p:spPr/>
        <p:txBody>
          <a:bodyPr rtlCol="0">
            <a:normAutofit/>
          </a:bodyPr>
          <a:lstStyle/>
          <a:p>
            <a:pPr marL="514350" indent="-514350" fontAlgn="auto">
              <a:spcAft>
                <a:spcPts val="0"/>
              </a:spcAft>
              <a:buFont typeface="+mj-lt"/>
              <a:buAutoNum type="arabicPeriod"/>
              <a:defRPr/>
            </a:pPr>
            <a:r>
              <a:rPr lang="en-029" dirty="0" smtClean="0"/>
              <a:t>Locate and define the Caribbean using certain criteria</a:t>
            </a:r>
          </a:p>
          <a:p>
            <a:pPr marL="514350" indent="-514350" fontAlgn="auto">
              <a:spcAft>
                <a:spcPts val="0"/>
              </a:spcAft>
              <a:buFont typeface="+mj-lt"/>
              <a:buAutoNum type="arabicPeriod"/>
              <a:defRPr/>
            </a:pPr>
            <a:r>
              <a:rPr lang="en-029" dirty="0" smtClean="0"/>
              <a:t>Discuss the advantages and disadvantages of using different criteria: geographical, historical, geological and political in helping to define the Caribbean</a:t>
            </a:r>
          </a:p>
          <a:p>
            <a:pPr marL="514350" indent="-514350" fontAlgn="auto">
              <a:spcAft>
                <a:spcPts val="0"/>
              </a:spcAft>
              <a:buFont typeface="+mj-lt"/>
              <a:buAutoNum type="arabicPeriod"/>
              <a:defRPr/>
            </a:pPr>
            <a:r>
              <a:rPr lang="en-029" dirty="0" smtClean="0"/>
              <a:t>Address Culture and Society as issues related to the definition and location of a region</a:t>
            </a:r>
          </a:p>
          <a:p>
            <a:pPr marL="514350" indent="-514350" fontAlgn="auto">
              <a:spcAft>
                <a:spcPts val="0"/>
              </a:spcAft>
              <a:buFont typeface="+mj-lt"/>
              <a:buAutoNum type="arabicPeriod"/>
              <a:defRPr/>
            </a:pPr>
            <a:r>
              <a:rPr lang="en-029" dirty="0" smtClean="0"/>
              <a:t>Identify territories in the Caribbean</a:t>
            </a:r>
            <a:endParaRPr lang="en-029"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029" smtClean="0"/>
          </a:p>
        </p:txBody>
      </p:sp>
      <p:sp>
        <p:nvSpPr>
          <p:cNvPr id="30723" name="Content Placeholder 2"/>
          <p:cNvSpPr>
            <a:spLocks noGrp="1"/>
          </p:cNvSpPr>
          <p:nvPr>
            <p:ph idx="1"/>
          </p:nvPr>
        </p:nvSpPr>
        <p:spPr/>
        <p:txBody>
          <a:bodyPr/>
          <a:lstStyle/>
          <a:p>
            <a:r>
              <a:rPr lang="en-029" smtClean="0"/>
              <a:t>Individual members of a particular culture also share many beliefs, values, expectations and ways of thinking. In fact, most cultural learning results from verbal communication. Culture is passed from generation to generation chiefly through language.</a:t>
            </a:r>
          </a:p>
          <a:p>
            <a:endParaRPr lang="en-029"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029" smtClean="0"/>
              <a:t>Characteristics (Cont’d)</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3) Based on the use of symbols</a:t>
            </a:r>
          </a:p>
          <a:p>
            <a:pPr fontAlgn="auto">
              <a:spcAft>
                <a:spcPts val="0"/>
              </a:spcAft>
              <a:defRPr/>
            </a:pPr>
            <a:r>
              <a:rPr lang="en-US" dirty="0"/>
              <a:t>Cultural learning is based on the ability to use symbols. A symbol is something that stands for something else. The most important types of symbols are the words of a language. There is no obvious or necessary connection between a symbol and what it stands for. The English word “dog”  is a symbol for a specific animal that barks. But other cultures have a different word that stands for the same animal, “mbwa” (Swahili), “perro” (Spanish) “dawg” (Jamaican). </a:t>
            </a:r>
            <a:endParaRPr lang="en-029"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029" smtClean="0"/>
              <a:t>Characteristics (Cont’d)</a:t>
            </a:r>
          </a:p>
        </p:txBody>
      </p:sp>
      <p:sp>
        <p:nvSpPr>
          <p:cNvPr id="32771" name="Content Placeholder 2"/>
          <p:cNvSpPr>
            <a:spLocks noGrp="1"/>
          </p:cNvSpPr>
          <p:nvPr>
            <p:ph idx="1"/>
          </p:nvPr>
        </p:nvSpPr>
        <p:spPr/>
        <p:txBody>
          <a:bodyPr/>
          <a:lstStyle/>
          <a:p>
            <a:r>
              <a:rPr lang="en-029" smtClean="0"/>
              <a:t>3) Consists of individual traits and groups of traits called patterns.</a:t>
            </a:r>
          </a:p>
          <a:p>
            <a:r>
              <a:rPr lang="en-US" smtClean="0"/>
              <a:t>Cultures are made up of individual elements called </a:t>
            </a:r>
            <a:r>
              <a:rPr lang="en-US" b="1" smtClean="0"/>
              <a:t>cultural traits. </a:t>
            </a:r>
            <a:r>
              <a:rPr lang="en-US" smtClean="0"/>
              <a:t>A group of related traits or elements is a </a:t>
            </a:r>
            <a:r>
              <a:rPr lang="en-US" b="1" smtClean="0"/>
              <a:t>cultural pattern. </a:t>
            </a:r>
            <a:r>
              <a:rPr lang="en-US" smtClean="0"/>
              <a:t>Cultural traits may be divided into </a:t>
            </a:r>
            <a:r>
              <a:rPr lang="en-US" b="1" smtClean="0"/>
              <a:t>material culture </a:t>
            </a:r>
            <a:r>
              <a:rPr lang="en-US" smtClean="0"/>
              <a:t>or </a:t>
            </a:r>
            <a:r>
              <a:rPr lang="en-US" b="1" smtClean="0"/>
              <a:t>nonmaterial culture</a:t>
            </a:r>
            <a:r>
              <a:rPr lang="en-US" smtClean="0"/>
              <a:t>. </a:t>
            </a:r>
            <a:endParaRPr lang="en-029"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r>
              <a:rPr lang="en-029" smtClean="0"/>
              <a:t>Material and Non-Material Culture</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b="1" dirty="0" smtClean="0"/>
              <a:t>Material culture </a:t>
            </a:r>
            <a:r>
              <a:rPr lang="en-US" dirty="0" smtClean="0"/>
              <a:t>consists of all the tangible things that are made by the members of a society. It includes such objects as (architectural styles) buildings, jewelry, machines, cuisine, forms of technology, economic organization, paintings and artistic creations. </a:t>
            </a:r>
            <a:endParaRPr lang="en-US" dirty="0"/>
          </a:p>
          <a:p>
            <a:pPr fontAlgn="auto">
              <a:spcAft>
                <a:spcPts val="0"/>
              </a:spcAft>
              <a:defRPr/>
            </a:pPr>
            <a:r>
              <a:rPr lang="en-US" b="1" dirty="0" smtClean="0"/>
              <a:t>Nonmaterial culture </a:t>
            </a:r>
            <a:r>
              <a:rPr lang="en-US" dirty="0" smtClean="0"/>
              <a:t>refers to a society's norms, beliefs, superstitions and values that guide their </a:t>
            </a:r>
            <a:r>
              <a:rPr lang="en-US" dirty="0" err="1" smtClean="0"/>
              <a:t>behaviour</a:t>
            </a:r>
            <a:r>
              <a:rPr lang="en-US" dirty="0" smtClean="0"/>
              <a:t>. A handshake, a marriage ceremony and a system of justice are examples of nonmaterial culture. Cultural patterns may include numerous traits (both material and non material).</a:t>
            </a:r>
            <a:endParaRPr lang="en-029"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029" smtClean="0"/>
              <a:t>Culture as Subculture</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Social scientists sometimes use the term </a:t>
            </a:r>
            <a:r>
              <a:rPr lang="en-US" b="1" dirty="0" smtClean="0"/>
              <a:t>subculture </a:t>
            </a:r>
            <a:r>
              <a:rPr lang="en-US" dirty="0" smtClean="0"/>
              <a:t>to </a:t>
            </a:r>
            <a:r>
              <a:rPr lang="en-US" dirty="0"/>
              <a:t>describe variations within a culture. Social groups often develop some cultural patterns of their own that set them apart from the larger society of which they are a part. Subcultures may develop in businesses, ethnic groups, occupational groups, regional groups, religious groups and other groups within a larger culture e.g. Maroons in Jamaica. </a:t>
            </a:r>
            <a:endParaRPr lang="en-029"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029" smtClean="0"/>
              <a:t>Pluralism and Ethnocentrism</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Pluralism: A society where two or more racial or ethnic groups live together but where there is limited mixing of cultures or intermarriage. Each culture has maintained its own social institutions ex. Religion, family</a:t>
            </a:r>
          </a:p>
          <a:p>
            <a:pPr fontAlgn="auto">
              <a:spcAft>
                <a:spcPts val="0"/>
              </a:spcAft>
              <a:defRPr/>
            </a:pPr>
            <a:r>
              <a:rPr lang="en-029" dirty="0" smtClean="0"/>
              <a:t>Ethnocentrism:  an idea and policy derived from a first world country and imposed on a third world country with the belief of superiority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b="1" dirty="0"/>
              <a:t>SOCIETY AND CULTURE – WHERE DO THEY OVERLAP? </a:t>
            </a:r>
            <a:endParaRPr lang="en-029" dirty="0"/>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We have seen that society and culture have separate meanings. However, in common everyday use the terms are often used as synonyms because they are linked very closely.</a:t>
            </a:r>
          </a:p>
          <a:p>
            <a:pPr fontAlgn="auto">
              <a:spcAft>
                <a:spcPts val="0"/>
              </a:spcAft>
              <a:defRPr/>
            </a:pPr>
            <a:r>
              <a:rPr lang="en-029" dirty="0" smtClean="0"/>
              <a:t>While the syllabus requires you to know the differences in meaning between the two terms, it expects that when they are written like that, you will treat them as linked closely together.</a:t>
            </a:r>
            <a:endParaRPr lang="en-029"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b="1" dirty="0" smtClean="0"/>
              <a:t>SOCIETY AND CULTURE – WHERE DO THEY OVERLAP? </a:t>
            </a:r>
            <a:endParaRPr lang="en-029" dirty="0"/>
          </a:p>
        </p:txBody>
      </p:sp>
      <p:sp>
        <p:nvSpPr>
          <p:cNvPr id="37891" name="Content Placeholder 2"/>
          <p:cNvSpPr>
            <a:spLocks noGrp="1"/>
          </p:cNvSpPr>
          <p:nvPr>
            <p:ph idx="1"/>
          </p:nvPr>
        </p:nvSpPr>
        <p:spPr/>
        <p:txBody>
          <a:bodyPr/>
          <a:lstStyle/>
          <a:p>
            <a:r>
              <a:rPr lang="en-029" smtClean="0"/>
              <a:t>There is only one area of overlap between the terms ‘society’ and ‘culture’. </a:t>
            </a:r>
          </a:p>
          <a:p>
            <a:r>
              <a:rPr lang="en-029" smtClean="0"/>
              <a:t>Re-read the sections, you may find out what it is…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b="1" dirty="0" smtClean="0"/>
              <a:t>SOCIETY AND CULTURE – WHERE DO THEY OVERLAP? </a:t>
            </a:r>
            <a:endParaRPr lang="en-029" dirty="0"/>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smtClean="0"/>
              <a:t>Okay no trolling…</a:t>
            </a:r>
          </a:p>
          <a:p>
            <a:pPr fontAlgn="auto">
              <a:spcAft>
                <a:spcPts val="0"/>
              </a:spcAft>
              <a:defRPr/>
            </a:pPr>
            <a:r>
              <a:rPr lang="en-029" dirty="0" smtClean="0"/>
              <a:t>We know society to have </a:t>
            </a:r>
            <a:r>
              <a:rPr lang="en-029" b="1" dirty="0" smtClean="0"/>
              <a:t>structure</a:t>
            </a:r>
            <a:r>
              <a:rPr lang="en-029" dirty="0" smtClean="0"/>
              <a:t>. The largest units or groups within society were called </a:t>
            </a:r>
            <a:r>
              <a:rPr lang="en-029" b="1" dirty="0" smtClean="0"/>
              <a:t>social institutions</a:t>
            </a:r>
            <a:r>
              <a:rPr lang="en-029" dirty="0" smtClean="0"/>
              <a:t>. Yet these were intangibles: </a:t>
            </a:r>
            <a:r>
              <a:rPr lang="en-029" b="1" dirty="0" smtClean="0"/>
              <a:t>ideas, beliefs, and values</a:t>
            </a:r>
            <a:r>
              <a:rPr lang="en-029" dirty="0" smtClean="0"/>
              <a:t>. From these, </a:t>
            </a:r>
            <a:r>
              <a:rPr lang="en-029" b="1" dirty="0" smtClean="0"/>
              <a:t>tangible organizations </a:t>
            </a:r>
            <a:r>
              <a:rPr lang="en-029" dirty="0" smtClean="0"/>
              <a:t>were created. So, too, we should be aware that the material products of a society are derived from the dominant underlying </a:t>
            </a:r>
            <a:r>
              <a:rPr lang="en-029" b="1" dirty="0" smtClean="0"/>
              <a:t>values and beliefs of that society</a:t>
            </a:r>
            <a:r>
              <a:rPr lang="en-029" dirty="0" smtClean="0"/>
              <a:t>. Thus, the overlap between the two terms occurs at the level of the importance of </a:t>
            </a:r>
            <a:r>
              <a:rPr lang="en-029" b="1" dirty="0" smtClean="0"/>
              <a:t>values</a:t>
            </a:r>
            <a:r>
              <a:rPr lang="en-029" dirty="0" smtClean="0"/>
              <a:t>. A </a:t>
            </a:r>
            <a:r>
              <a:rPr lang="en-029" b="1" dirty="0" smtClean="0"/>
              <a:t>society and its culture </a:t>
            </a:r>
            <a:r>
              <a:rPr lang="en-029" dirty="0" smtClean="0"/>
              <a:t>are rooted in the same </a:t>
            </a:r>
            <a:r>
              <a:rPr lang="en-029" b="1" dirty="0" smtClean="0"/>
              <a:t>values</a:t>
            </a:r>
            <a:r>
              <a:rPr lang="en-029" dirty="0" smtClean="0"/>
              <a:t>. 	</a:t>
            </a:r>
          </a:p>
          <a:p>
            <a:pPr fontAlgn="auto">
              <a:spcAft>
                <a:spcPts val="0"/>
              </a:spcAft>
              <a:defRPr/>
            </a:pPr>
            <a:endParaRPr lang="en-029"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b="1" dirty="0" smtClean="0"/>
              <a:t>SOCIETY AND CULTURE – WHERE DO THEY OVERLAP? </a:t>
            </a:r>
            <a:endParaRPr lang="en-029" dirty="0"/>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a:t>Our values represent </a:t>
            </a:r>
            <a:r>
              <a:rPr lang="en-029" dirty="0" smtClean="0"/>
              <a:t>‘</a:t>
            </a:r>
            <a:r>
              <a:rPr lang="en-029" i="1" dirty="0" smtClean="0"/>
              <a:t>how </a:t>
            </a:r>
            <a:r>
              <a:rPr lang="en-029" i="1" dirty="0"/>
              <a:t>strongly we feel about certain qualities and how we rank the importance of these </a:t>
            </a:r>
            <a:r>
              <a:rPr lang="en-029" i="1" dirty="0" smtClean="0"/>
              <a:t>qualities’</a:t>
            </a:r>
            <a:r>
              <a:rPr lang="en-029" dirty="0" smtClean="0"/>
              <a:t>. </a:t>
            </a:r>
          </a:p>
          <a:p>
            <a:pPr fontAlgn="auto">
              <a:spcAft>
                <a:spcPts val="0"/>
              </a:spcAft>
              <a:defRPr/>
            </a:pPr>
            <a:r>
              <a:rPr lang="en-029" dirty="0" smtClean="0"/>
              <a:t>In </a:t>
            </a:r>
            <a:r>
              <a:rPr lang="en-029" dirty="0"/>
              <a:t>most societies, values are cultural values, meaning that they are collectively held by people in that society. For instance, there are dominant ideas in a society about what should count as physical beauty. The members of that society come to value these attributes, that is, they rank them highly (and, consequently devalue others). Having these values will, thus, influence how we behave, whom we admire and what qualities we look for in a mate.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029" smtClean="0"/>
              <a:t>Location of the Caribbean</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u="sng" dirty="0"/>
              <a:t>Greater Antilles</a:t>
            </a:r>
            <a:r>
              <a:rPr lang="en-US" dirty="0"/>
              <a:t>: Cuba, Hispaniola (Haiti and Dominican Republic), Jamaica, Puerto  Rico</a:t>
            </a:r>
            <a:endParaRPr lang="en-029" dirty="0"/>
          </a:p>
          <a:p>
            <a:pPr fontAlgn="auto">
              <a:spcAft>
                <a:spcPts val="0"/>
              </a:spcAft>
              <a:defRPr/>
            </a:pPr>
            <a:r>
              <a:rPr lang="en-US" u="sng" dirty="0"/>
              <a:t>Lesser Antilles:</a:t>
            </a:r>
            <a:endParaRPr lang="en-029" dirty="0"/>
          </a:p>
          <a:p>
            <a:pPr fontAlgn="auto">
              <a:spcAft>
                <a:spcPts val="0"/>
              </a:spcAft>
              <a:defRPr/>
            </a:pPr>
            <a:r>
              <a:rPr lang="en-US" i="1" dirty="0"/>
              <a:t>Windward islands: </a:t>
            </a:r>
            <a:r>
              <a:rPr lang="en-US" dirty="0"/>
              <a:t>Grenada, St. Vincent, St. Lucia, Guadeloupe, Dominica, Martinique</a:t>
            </a:r>
            <a:endParaRPr lang="en-029" dirty="0"/>
          </a:p>
          <a:p>
            <a:pPr fontAlgn="auto">
              <a:spcAft>
                <a:spcPts val="0"/>
              </a:spcAft>
              <a:defRPr/>
            </a:pPr>
            <a:r>
              <a:rPr lang="en-US" i="1" dirty="0"/>
              <a:t>Leeward islands: </a:t>
            </a:r>
            <a:r>
              <a:rPr lang="en-US" dirty="0"/>
              <a:t>Antigua and Barbuda, St. Kitts-Nevis, Montserrat, Anguilla, Virgin islands</a:t>
            </a:r>
            <a:endParaRPr lang="en-029" dirty="0"/>
          </a:p>
          <a:p>
            <a:pPr fontAlgn="auto">
              <a:spcAft>
                <a:spcPts val="0"/>
              </a:spcAft>
              <a:defRPr/>
            </a:pPr>
            <a:r>
              <a:rPr lang="en-US" u="sng" dirty="0"/>
              <a:t>Netherland Antilles</a:t>
            </a:r>
            <a:r>
              <a:rPr lang="en-US" dirty="0"/>
              <a:t>: Aruba, Bonaire, Curacao (</a:t>
            </a:r>
            <a:r>
              <a:rPr lang="en-US" dirty="0" err="1"/>
              <a:t>ABC"islands</a:t>
            </a:r>
            <a:r>
              <a:rPr lang="en-US" dirty="0"/>
              <a:t>); Saint Marten,</a:t>
            </a:r>
            <a:endParaRPr lang="en-029" dirty="0"/>
          </a:p>
          <a:p>
            <a:pPr fontAlgn="auto">
              <a:spcAft>
                <a:spcPts val="0"/>
              </a:spcAft>
              <a:defRPr/>
            </a:pPr>
            <a:r>
              <a:rPr lang="en-US" dirty="0"/>
              <a:t>Saba, St. Eustatius</a:t>
            </a:r>
            <a:endParaRPr lang="en-029" dirty="0"/>
          </a:p>
          <a:p>
            <a:pPr fontAlgn="auto">
              <a:spcAft>
                <a:spcPts val="0"/>
              </a:spcAft>
              <a:defRPr/>
            </a:pPr>
            <a:r>
              <a:rPr lang="en-US" u="sng" dirty="0"/>
              <a:t>Mainland Territories</a:t>
            </a:r>
            <a:r>
              <a:rPr lang="en-US" dirty="0"/>
              <a:t>: Guyana, Belize, Suriname, Cayenne (French Guyana)</a:t>
            </a:r>
            <a:endParaRPr lang="en-029" dirty="0"/>
          </a:p>
          <a:p>
            <a:pPr fontAlgn="auto">
              <a:spcAft>
                <a:spcPts val="0"/>
              </a:spcAft>
              <a:defRPr/>
            </a:pPr>
            <a:r>
              <a:rPr lang="en-US" u="sng" dirty="0"/>
              <a:t>Others</a:t>
            </a:r>
            <a:r>
              <a:rPr lang="en-US" dirty="0"/>
              <a:t>: Barbados, Trinidad &amp; Tobago, Cayman Islands, </a:t>
            </a:r>
            <a:r>
              <a:rPr lang="en-US" dirty="0" err="1"/>
              <a:t>Bahama</a:t>
            </a:r>
            <a:r>
              <a:rPr lang="en-US" dirty="0"/>
              <a:t> Islands, Turks and Caicos Islands</a:t>
            </a:r>
            <a:endParaRPr lang="en-029" dirty="0"/>
          </a:p>
          <a:p>
            <a:pPr fontAlgn="auto">
              <a:spcAft>
                <a:spcPts val="0"/>
              </a:spcAft>
              <a:defRPr/>
            </a:pPr>
            <a:endParaRPr lang="en-029"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029" smtClean="0"/>
          </a:p>
        </p:txBody>
      </p:sp>
      <p:sp>
        <p:nvSpPr>
          <p:cNvPr id="3" name="Content Placeholder 2"/>
          <p:cNvSpPr>
            <a:spLocks noGrp="1"/>
          </p:cNvSpPr>
          <p:nvPr>
            <p:ph idx="1"/>
          </p:nvPr>
        </p:nvSpPr>
        <p:spPr/>
        <p:txBody>
          <a:bodyPr rtlCol="0">
            <a:normAutofit/>
          </a:bodyPr>
          <a:lstStyle/>
          <a:p>
            <a:pPr fontAlgn="auto">
              <a:spcAft>
                <a:spcPts val="0"/>
              </a:spcAft>
              <a:defRPr/>
            </a:pPr>
            <a:r>
              <a:rPr lang="en-029" dirty="0"/>
              <a:t>This section dealt with society and culture, how they differ and where they overlap. It may be helpful to think of society as a group of people occupying a certain defined geographic space continuously who feel a sense of belongingness because they have developed a common culture. Culture here refers to underlying values and beliefs. It can also be described as “… the way of life of a people”. In the Caribbean Studies syllabus, the term „society and culture‟ is preferred to show how closely the concepts are related.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a:t>T</a:t>
            </a:r>
            <a:r>
              <a:rPr lang="en-029" dirty="0" smtClean="0"/>
              <a:t>he roles of the individual in the development of society and culture</a:t>
            </a:r>
            <a:endParaRPr lang="en-029" dirty="0"/>
          </a:p>
        </p:txBody>
      </p:sp>
      <p:sp>
        <p:nvSpPr>
          <p:cNvPr id="41987" name="Content Placeholder 2"/>
          <p:cNvSpPr>
            <a:spLocks noGrp="1"/>
          </p:cNvSpPr>
          <p:nvPr>
            <p:ph idx="1"/>
          </p:nvPr>
        </p:nvSpPr>
        <p:spPr/>
        <p:txBody>
          <a:bodyPr/>
          <a:lstStyle/>
          <a:p>
            <a:r>
              <a:rPr lang="en-029" smtClean="0"/>
              <a:t>Society and culture are group phenomena, both produced by groups of people. Both concepts can be understood best by studying the behaviours of people in those groups. Underlying those behaviours may be a set of intangibles - ideas, beliefs, or values.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The roles of the individual in the development of society and culture</a:t>
            </a:r>
            <a:endParaRPr lang="en-029" dirty="0"/>
          </a:p>
        </p:txBody>
      </p:sp>
      <p:sp>
        <p:nvSpPr>
          <p:cNvPr id="43011" name="Content Placeholder 2"/>
          <p:cNvSpPr>
            <a:spLocks noGrp="1"/>
          </p:cNvSpPr>
          <p:nvPr>
            <p:ph idx="1"/>
          </p:nvPr>
        </p:nvSpPr>
        <p:spPr/>
        <p:txBody>
          <a:bodyPr/>
          <a:lstStyle/>
          <a:p>
            <a:r>
              <a:rPr lang="en-029" smtClean="0"/>
              <a:t>We will focus on how invisible qualities such as values can give rise to equally invisible norms which in turn are realized through the behaviours of people in groups</a:t>
            </a:r>
          </a:p>
          <a:p>
            <a:endParaRPr lang="en-029" smtClean="0"/>
          </a:p>
          <a:p>
            <a:endParaRPr lang="en-029"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029" smtClean="0"/>
              <a:t>Norms, Values and Behaviours</a:t>
            </a:r>
          </a:p>
        </p:txBody>
      </p:sp>
      <p:sp>
        <p:nvSpPr>
          <p:cNvPr id="44035" name="Content Placeholder 2"/>
          <p:cNvSpPr>
            <a:spLocks noGrp="1"/>
          </p:cNvSpPr>
          <p:nvPr>
            <p:ph idx="1"/>
          </p:nvPr>
        </p:nvSpPr>
        <p:spPr/>
        <p:txBody>
          <a:bodyPr/>
          <a:lstStyle/>
          <a:p>
            <a:r>
              <a:rPr lang="en-029" b="1" smtClean="0"/>
              <a:t>Norms </a:t>
            </a:r>
            <a:r>
              <a:rPr lang="en-029" smtClean="0"/>
              <a:t>spring from the </a:t>
            </a:r>
            <a:r>
              <a:rPr lang="en-029" b="1" smtClean="0"/>
              <a:t>values </a:t>
            </a:r>
            <a:r>
              <a:rPr lang="en-029" smtClean="0"/>
              <a:t>that are cherished in society and culture. Values represent a ranking of certain qualities which we feel strongly about. Thus, if society regards highly the use of internationally accepted English as spoken language, then it will devalue other forms of language.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029" smtClean="0"/>
              <a:t>Norms, Values and Behaviours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a:t>The norm which will then arise in that society, with regard to language, will be the expectation that persons will prefer internationally accepted English. To support this expectation, rewards and punishments (sanctions) are deemed necessary. Rewards will include acceptance, praise, and possibly paths to advancement. Persons who habitually use dialects or patois will then find themselves disadvantaged, excluded, and open to criticism and ridicule. </a:t>
            </a:r>
            <a:r>
              <a:rPr lang="en-029" b="1" i="1" dirty="0"/>
              <a:t>Punishments are, therefore, associated with actions which go against norms.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029" smtClean="0"/>
              <a:t>Norms, Values and Behaviours</a:t>
            </a:r>
          </a:p>
        </p:txBody>
      </p:sp>
      <p:sp>
        <p:nvSpPr>
          <p:cNvPr id="46083" name="Content Placeholder 2"/>
          <p:cNvSpPr>
            <a:spLocks noGrp="1"/>
          </p:cNvSpPr>
          <p:nvPr>
            <p:ph idx="1"/>
          </p:nvPr>
        </p:nvSpPr>
        <p:spPr/>
        <p:txBody>
          <a:bodyPr/>
          <a:lstStyle/>
          <a:p>
            <a:r>
              <a:rPr lang="en-029" smtClean="0"/>
              <a:t>Many of us choose behaviours from a range of options that conform to what society or our social groups will allow us to do. While conforming behaviours help to maintain order and cohesion in society and helps to avoid sanctions, they also sometimes help to perpetuate undesirable or inequitable practices.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Characteristic Caribbean Behaviours</a:t>
            </a:r>
            <a:endParaRPr lang="en-029" dirty="0"/>
          </a:p>
        </p:txBody>
      </p:sp>
      <p:sp>
        <p:nvSpPr>
          <p:cNvPr id="3" name="Content Placeholder 2"/>
          <p:cNvSpPr>
            <a:spLocks noGrp="1"/>
          </p:cNvSpPr>
          <p:nvPr>
            <p:ph idx="1"/>
          </p:nvPr>
        </p:nvSpPr>
        <p:spPr/>
        <p:txBody>
          <a:bodyPr rtlCol="0">
            <a:normAutofit/>
          </a:bodyPr>
          <a:lstStyle/>
          <a:p>
            <a:pPr fontAlgn="auto">
              <a:spcAft>
                <a:spcPts val="0"/>
              </a:spcAft>
              <a:defRPr/>
            </a:pPr>
            <a:endParaRPr lang="en-029" dirty="0"/>
          </a:p>
          <a:p>
            <a:pPr fontAlgn="auto">
              <a:spcAft>
                <a:spcPts val="0"/>
              </a:spcAft>
              <a:defRPr/>
            </a:pPr>
            <a:r>
              <a:rPr lang="en-029" dirty="0"/>
              <a:t>making fun of others, </a:t>
            </a:r>
          </a:p>
          <a:p>
            <a:pPr fontAlgn="auto">
              <a:spcAft>
                <a:spcPts val="0"/>
              </a:spcAft>
              <a:defRPr/>
            </a:pPr>
            <a:r>
              <a:rPr lang="en-029" dirty="0" smtClean="0"/>
              <a:t>camaraderie</a:t>
            </a:r>
            <a:r>
              <a:rPr lang="en-029" dirty="0"/>
              <a:t>, </a:t>
            </a:r>
          </a:p>
          <a:p>
            <a:pPr fontAlgn="auto">
              <a:spcAft>
                <a:spcPts val="0"/>
              </a:spcAft>
              <a:defRPr/>
            </a:pPr>
            <a:r>
              <a:rPr lang="en-029" dirty="0" smtClean="0"/>
              <a:t>celebrations</a:t>
            </a:r>
            <a:r>
              <a:rPr lang="en-029" dirty="0"/>
              <a:t>, </a:t>
            </a:r>
          </a:p>
          <a:p>
            <a:pPr fontAlgn="auto">
              <a:spcAft>
                <a:spcPts val="0"/>
              </a:spcAft>
              <a:defRPr/>
            </a:pPr>
            <a:r>
              <a:rPr lang="en-029" dirty="0" smtClean="0"/>
              <a:t>insularity</a:t>
            </a:r>
            <a:r>
              <a:rPr lang="en-029" dirty="0"/>
              <a:t>, </a:t>
            </a:r>
          </a:p>
          <a:p>
            <a:pPr fontAlgn="auto">
              <a:spcAft>
                <a:spcPts val="0"/>
              </a:spcAft>
              <a:defRPr/>
            </a:pPr>
            <a:r>
              <a:rPr lang="en-029" dirty="0" smtClean="0"/>
              <a:t>religion</a:t>
            </a:r>
            <a:r>
              <a:rPr lang="en-029" dirty="0"/>
              <a:t>, </a:t>
            </a:r>
          </a:p>
          <a:p>
            <a:pPr fontAlgn="auto">
              <a:spcAft>
                <a:spcPts val="0"/>
              </a:spcAft>
              <a:defRPr/>
            </a:pPr>
            <a:r>
              <a:rPr lang="en-029" dirty="0" smtClean="0"/>
              <a:t>preference </a:t>
            </a:r>
            <a:r>
              <a:rPr lang="en-029" dirty="0"/>
              <a:t>for white, western culture, </a:t>
            </a:r>
          </a:p>
          <a:p>
            <a:pPr fontAlgn="auto">
              <a:spcAft>
                <a:spcPts val="0"/>
              </a:spcAft>
              <a:defRPr/>
            </a:pPr>
            <a:r>
              <a:rPr lang="en-029" dirty="0" smtClean="0"/>
              <a:t>kinship </a:t>
            </a:r>
            <a:r>
              <a:rPr lang="en-029" dirty="0"/>
              <a:t>bonds/family ties </a:t>
            </a:r>
          </a:p>
          <a:p>
            <a:pPr fontAlgn="auto">
              <a:spcAft>
                <a:spcPts val="0"/>
              </a:spcAft>
              <a:defRPr/>
            </a:pPr>
            <a:r>
              <a:rPr lang="en-029" dirty="0" smtClean="0"/>
              <a:t>informality</a:t>
            </a:r>
            <a:r>
              <a:rPr lang="en-029" dirty="0"/>
              <a:t>	</a:t>
            </a:r>
          </a:p>
          <a:p>
            <a:pPr fontAlgn="auto">
              <a:spcAft>
                <a:spcPts val="0"/>
              </a:spcAft>
              <a:defRPr/>
            </a:pPr>
            <a:endParaRPr lang="en-029"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029" smtClean="0"/>
              <a:t>How do values originate</a:t>
            </a:r>
          </a:p>
        </p:txBody>
      </p:sp>
      <p:sp>
        <p:nvSpPr>
          <p:cNvPr id="48131" name="Content Placeholder 2"/>
          <p:cNvSpPr>
            <a:spLocks noGrp="1"/>
          </p:cNvSpPr>
          <p:nvPr>
            <p:ph idx="1"/>
          </p:nvPr>
        </p:nvSpPr>
        <p:spPr/>
        <p:txBody>
          <a:bodyPr/>
          <a:lstStyle/>
          <a:p>
            <a:r>
              <a:rPr lang="en-029" smtClean="0"/>
              <a:t>They spring from the common experiences shared by a group. Caribbean people share a common history and geography and these factors are undoubtedly important in fostering some of the values that have come to shape society and culture in the Caribbean. </a:t>
            </a:r>
          </a:p>
          <a:p>
            <a:r>
              <a:rPr lang="en-029" smtClean="0"/>
              <a:t>Our norms (rules for living) are shaped by our values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rtlCol="0">
            <a:normAutofit fontScale="90000"/>
          </a:bodyPr>
          <a:lstStyle/>
          <a:p>
            <a:pPr fontAlgn="auto">
              <a:spcAft>
                <a:spcPts val="0"/>
              </a:spcAft>
              <a:defRPr/>
            </a:pPr>
            <a:r>
              <a:rPr lang="en-029" dirty="0" smtClean="0"/>
              <a:t>How has geography shaped the values important in the Caribbean? </a:t>
            </a:r>
            <a:br>
              <a:rPr lang="en-029" dirty="0" smtClean="0"/>
            </a:br>
            <a:endParaRPr lang="en-029"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Its </a:t>
            </a:r>
            <a:r>
              <a:rPr lang="en-029" dirty="0"/>
              <a:t>archipelagic nature – islands strung out in a chain as the Greater and Lesser Antilles. This has helped to foster some degree of insularity and a sense of separateness. </a:t>
            </a:r>
          </a:p>
          <a:p>
            <a:pPr fontAlgn="auto">
              <a:spcAft>
                <a:spcPts val="0"/>
              </a:spcAft>
              <a:defRPr/>
            </a:pPr>
            <a:r>
              <a:rPr lang="en-029" dirty="0"/>
              <a:t>Mainland territories – the inclusion of Guyana, Suriname, Cayenne and Belize, in the Caribbean Region, adds even greater variety among Caribbean peoples. </a:t>
            </a:r>
          </a:p>
          <a:p>
            <a:pPr fontAlgn="auto">
              <a:spcAft>
                <a:spcPts val="0"/>
              </a:spcAft>
              <a:defRPr/>
            </a:pPr>
            <a:r>
              <a:rPr lang="en-029" dirty="0"/>
              <a:t>Problems of definition – the label, „Caribbean‟, is also applied to some countries without a Caribbean coastline; such as Guyana, Suriname, Cayenne, and the Bahamas. </a:t>
            </a:r>
          </a:p>
          <a:p>
            <a:pPr fontAlgn="auto">
              <a:spcAft>
                <a:spcPts val="0"/>
              </a:spcAft>
              <a:defRPr/>
            </a:pPr>
            <a:r>
              <a:rPr lang="en-029" dirty="0"/>
              <a:t>Mountainous terrain – the inhospitable interior (for example, the Windwards) has encouraged an outward-looking culture, developing strong ties with people of the coasts in nearby islands through inter-marriage and commerce, helping to foster kinship across national boundaries. </a:t>
            </a:r>
          </a:p>
          <a:p>
            <a:pPr fontAlgn="auto">
              <a:spcAft>
                <a:spcPts val="0"/>
              </a:spcAft>
              <a:defRPr/>
            </a:pPr>
            <a:r>
              <a:rPr lang="en-029" dirty="0"/>
              <a:t>Human activity – agriculture, settlement patterns, fishing - springs out of a common physical environment with similar natural resources. </a:t>
            </a:r>
          </a:p>
          <a:p>
            <a:pPr fontAlgn="auto">
              <a:spcAft>
                <a:spcPts val="0"/>
              </a:spcAft>
              <a:defRPr/>
            </a:pPr>
            <a:endParaRPr lang="en-029"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How has history shaped the values important in the Caribbean? </a:t>
            </a:r>
            <a:br>
              <a:rPr lang="en-029" dirty="0" smtClean="0"/>
            </a:br>
            <a:endParaRPr lang="en-029"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a:t>We have had a relatively short recorded history in the Caribbean so it is fairly easy to isolate some of the main events and processes that have shaped our values. For example, </a:t>
            </a:r>
          </a:p>
          <a:p>
            <a:pPr fontAlgn="auto">
              <a:spcAft>
                <a:spcPts val="0"/>
              </a:spcAft>
              <a:defRPr/>
            </a:pPr>
            <a:r>
              <a:rPr lang="en-029" dirty="0"/>
              <a:t>- slavery, an experience of both the indigenous inhabitants and Africans who were forcibly brought to the Caribbean. One value that is thought to have come out of this experience is an emphasis on resistance, for example, much of Caribbean music, in different ways, reflects themes that deal with liberation. </a:t>
            </a:r>
          </a:p>
          <a:p>
            <a:pPr fontAlgn="auto">
              <a:spcAft>
                <a:spcPts val="0"/>
              </a:spcAft>
              <a:defRPr/>
            </a:pPr>
            <a:r>
              <a:rPr lang="en-029" dirty="0"/>
              <a:t>- colonialism, an extended period of European rule, experienced throughout the Caribbean. A value that is attributed to colonial rule is a preference for foreign products, ways of governing, technology, clothes and lifestyles, as these are generally believed to be superior to their local counterparts. </a:t>
            </a:r>
          </a:p>
          <a:p>
            <a:pPr fontAlgn="auto">
              <a:spcAft>
                <a:spcPts val="0"/>
              </a:spcAft>
              <a:defRPr/>
            </a:pPr>
            <a:r>
              <a:rPr lang="en-029" dirty="0"/>
              <a:t>- indentureship, the importation of East Indians and Chinese in large numbers mainly into Guyana, Trinidad and Suriname, as labourers. Many of the descendants of these labourers continue to value their oriental origins, customs, language and religions. </a:t>
            </a:r>
          </a:p>
          <a:p>
            <a:pPr fontAlgn="auto">
              <a:spcAft>
                <a:spcPts val="0"/>
              </a:spcAft>
              <a:defRPr/>
            </a:pPr>
            <a:r>
              <a:rPr lang="en-029" dirty="0"/>
              <a:t>You should note that several values can stem from any one of the above factors. Other historical factors you could have mentioned are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029" smtClean="0"/>
              <a:t>Geographical Definition</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Geographically the Caribbean</a:t>
            </a:r>
            <a:r>
              <a:rPr lang="en-US" b="1" dirty="0"/>
              <a:t> is defined as the land area which has its coastline washed by the Caribbean </a:t>
            </a:r>
            <a:r>
              <a:rPr lang="en-US" b="1" dirty="0" smtClean="0"/>
              <a:t>Sea</a:t>
            </a:r>
            <a:endParaRPr lang="en-US" dirty="0" smtClean="0"/>
          </a:p>
          <a:p>
            <a:pPr fontAlgn="auto">
              <a:spcAft>
                <a:spcPts val="0"/>
              </a:spcAft>
              <a:defRPr/>
            </a:pPr>
            <a:r>
              <a:rPr lang="en-US" dirty="0" smtClean="0"/>
              <a:t>This </a:t>
            </a:r>
            <a:r>
              <a:rPr lang="en-US" dirty="0"/>
              <a:t>would mean that the </a:t>
            </a:r>
            <a:r>
              <a:rPr lang="en-US" b="1" dirty="0"/>
              <a:t>Greater and Lesser Antilles, the Cayman Islands and the islands of the Netherland Antilles</a:t>
            </a:r>
            <a:r>
              <a:rPr lang="en-US" dirty="0"/>
              <a:t> all belong to the Caribbean. By this definition </a:t>
            </a:r>
            <a:r>
              <a:rPr lang="en-US" b="1" dirty="0"/>
              <a:t>Turks and Caicos Islands and the Bahamas</a:t>
            </a:r>
            <a:r>
              <a:rPr lang="en-US" dirty="0"/>
              <a:t> would however be excluded from the Caribbean. It would also include </a:t>
            </a:r>
            <a:r>
              <a:rPr lang="en-US" b="1" dirty="0"/>
              <a:t>Belize, Colombia, Venezuela, Costa Rico; Panama, Nicaragua and Honduras and exclude the mainland territories of Suriname, Guyana and French Guiana</a:t>
            </a:r>
            <a:endParaRPr lang="en-029"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029" smtClean="0"/>
              <a:t>Cont’d</a:t>
            </a:r>
          </a:p>
        </p:txBody>
      </p:sp>
      <p:sp>
        <p:nvSpPr>
          <p:cNvPr id="51203" name="Content Placeholder 2"/>
          <p:cNvSpPr>
            <a:spLocks noGrp="1"/>
          </p:cNvSpPr>
          <p:nvPr>
            <p:ph idx="1"/>
          </p:nvPr>
        </p:nvSpPr>
        <p:spPr/>
        <p:txBody>
          <a:bodyPr/>
          <a:lstStyle/>
          <a:p>
            <a:r>
              <a:rPr lang="en-029" smtClean="0"/>
              <a:t>independence, </a:t>
            </a:r>
          </a:p>
          <a:p>
            <a:r>
              <a:rPr lang="en-029" smtClean="0"/>
              <a:t>chronic economic depression, </a:t>
            </a:r>
          </a:p>
          <a:p>
            <a:r>
              <a:rPr lang="en-029" smtClean="0"/>
              <a:t>the development of plural societies, </a:t>
            </a:r>
          </a:p>
          <a:p>
            <a:r>
              <a:rPr lang="en-029" smtClean="0"/>
              <a:t>globalization. </a:t>
            </a:r>
          </a:p>
          <a:p>
            <a:endParaRPr lang="en-029"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fontScale="90000"/>
          </a:bodyPr>
          <a:lstStyle/>
          <a:p>
            <a:r>
              <a:rPr lang="en-029" smtClean="0"/>
              <a:t>HOW DO PEOPLE LEARN VALUES?</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a:t>Socialization is the process through which we learn the values, norms and behaviours that are acceptable in our society and culture. We „learn‟ through various means – sometimes things are „caught‟, sometimes taught – formally, informally, by imitation, or reflection. Socialization begins in the home, where through </a:t>
            </a:r>
            <a:r>
              <a:rPr lang="en-029" b="1" dirty="0"/>
              <a:t>primary socialization </a:t>
            </a:r>
            <a:r>
              <a:rPr lang="en-029" dirty="0"/>
              <a:t>we learn language, relationships and concepts, and about ourselves in relation to others. When we begin schooling, </a:t>
            </a:r>
            <a:r>
              <a:rPr lang="en-029" b="1" dirty="0"/>
              <a:t>secondary socialization </a:t>
            </a:r>
            <a:r>
              <a:rPr lang="en-029" dirty="0"/>
              <a:t>starts and goes on all our lives. We are being socialized every day.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029" smtClean="0"/>
              <a:t>Active Socialization</a:t>
            </a:r>
          </a:p>
        </p:txBody>
      </p:sp>
      <p:sp>
        <p:nvSpPr>
          <p:cNvPr id="3" name="Content Placeholder 2"/>
          <p:cNvSpPr>
            <a:spLocks noGrp="1"/>
          </p:cNvSpPr>
          <p:nvPr>
            <p:ph idx="1"/>
          </p:nvPr>
        </p:nvSpPr>
        <p:spPr/>
        <p:txBody>
          <a:bodyPr rtlCol="0">
            <a:normAutofit fontScale="85000" lnSpcReduction="10000"/>
          </a:bodyPr>
          <a:lstStyle/>
          <a:p>
            <a:pPr marL="0" indent="0" fontAlgn="auto">
              <a:spcAft>
                <a:spcPts val="0"/>
              </a:spcAft>
              <a:buFont typeface="Arial" pitchFamily="34" charset="0"/>
              <a:buNone/>
              <a:defRPr/>
            </a:pPr>
            <a:endParaRPr lang="en-029" dirty="0"/>
          </a:p>
          <a:p>
            <a:pPr fontAlgn="auto">
              <a:spcAft>
                <a:spcPts val="0"/>
              </a:spcAft>
              <a:defRPr/>
            </a:pPr>
            <a:r>
              <a:rPr lang="en-029" dirty="0"/>
              <a:t>Variations in attitudes, dispositions, and convictions produce a range of behaviours, and come about because individuals do not passively adopt values and norms, and the circumstances of their socialization are varied. Socialization is an active process where an individual brings his or her own dispositions and attitudes to bear on decision making – sometimes deliberately, sometimes unconsciously</a:t>
            </a:r>
            <a:r>
              <a:rPr lang="en-029" dirty="0" smtClean="0"/>
              <a:t>.</a:t>
            </a:r>
            <a:endParaRPr lang="en-029" dirty="0"/>
          </a:p>
          <a:p>
            <a:pPr fontAlgn="auto">
              <a:spcAft>
                <a:spcPts val="0"/>
              </a:spcAft>
              <a:defRPr/>
            </a:pPr>
            <a:r>
              <a:rPr lang="en-029" dirty="0"/>
              <a:t>Learning a set of values through socialization - from home, the media, school, peer group, and the church, does not necessarily mean that these values will remain intact throughout </a:t>
            </a:r>
            <a:r>
              <a:rPr lang="en-029" dirty="0" smtClean="0"/>
              <a:t>one's </a:t>
            </a:r>
            <a:r>
              <a:rPr lang="en-029" dirty="0"/>
              <a:t>life. Persons can re-socialize themselves and learn other values. This is an example of </a:t>
            </a:r>
            <a:r>
              <a:rPr lang="en-029" dirty="0" smtClean="0"/>
              <a:t>active </a:t>
            </a:r>
            <a:r>
              <a:rPr lang="en-029" dirty="0"/>
              <a:t>socialization.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029" smtClean="0"/>
              <a:t>Hierarchy of Values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a:t>Another variation apparent in society and culture is the different ways in which individuals rank values. Patriotism, for example, may be very highly valued, but for some individuals or groups other values may be ranked higher. For example: </a:t>
            </a:r>
          </a:p>
          <a:p>
            <a:pPr fontAlgn="auto">
              <a:spcAft>
                <a:spcPts val="0"/>
              </a:spcAft>
              <a:defRPr/>
            </a:pPr>
            <a:r>
              <a:rPr lang="en-029" dirty="0"/>
              <a:t>Uppermost in other </a:t>
            </a:r>
            <a:r>
              <a:rPr lang="en-029" dirty="0" smtClean="0"/>
              <a:t>people's </a:t>
            </a:r>
            <a:r>
              <a:rPr lang="en-029" dirty="0"/>
              <a:t>hierarchy of values will be the development of an overall national consciousness where patriotism becomes more important than small group affiliation. </a:t>
            </a:r>
          </a:p>
          <a:p>
            <a:pPr fontAlgn="auto">
              <a:spcAft>
                <a:spcPts val="0"/>
              </a:spcAft>
              <a:defRPr/>
            </a:pPr>
            <a:r>
              <a:rPr lang="en-029" dirty="0"/>
              <a:t>Others value the personal highly. </a:t>
            </a:r>
          </a:p>
          <a:p>
            <a:pPr fontAlgn="auto">
              <a:spcAft>
                <a:spcPts val="0"/>
              </a:spcAft>
              <a:defRPr/>
            </a:pPr>
            <a:r>
              <a:rPr lang="en-029" dirty="0"/>
              <a:t>Directly opposite to such a value position, will be a Gandhi, a Mandela, or a Martin Luther King, where what is good for mankind takes precedence </a:t>
            </a:r>
          </a:p>
          <a:p>
            <a:pPr fontAlgn="auto">
              <a:spcAft>
                <a:spcPts val="0"/>
              </a:spcAft>
              <a:defRPr/>
            </a:pPr>
            <a:endParaRPr lang="en-029"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029" smtClean="0"/>
              <a:t>Latent and Manifest Acts</a:t>
            </a:r>
          </a:p>
        </p:txBody>
      </p:sp>
      <p:sp>
        <p:nvSpPr>
          <p:cNvPr id="55299" name="Content Placeholder 2"/>
          <p:cNvSpPr>
            <a:spLocks noGrp="1"/>
          </p:cNvSpPr>
          <p:nvPr>
            <p:ph idx="1"/>
          </p:nvPr>
        </p:nvSpPr>
        <p:spPr/>
        <p:txBody>
          <a:bodyPr/>
          <a:lstStyle/>
          <a:p>
            <a:r>
              <a:rPr lang="en-029" smtClean="0"/>
              <a:t>According to the sociologist there is a myriad of possible effects to each action in the society and culture</a:t>
            </a:r>
          </a:p>
          <a:p>
            <a:r>
              <a:rPr lang="en-029" smtClean="0"/>
              <a:t>Latent functions refer to the unintended, hidden or unexpected consequences of an act.</a:t>
            </a:r>
          </a:p>
          <a:p>
            <a:r>
              <a:rPr lang="en-029" smtClean="0"/>
              <a:t>Manifest functions, on the other hand, refer to the anticipated, open or stated goals of an act. </a:t>
            </a:r>
          </a:p>
          <a:p>
            <a:endParaRPr lang="en-029"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029" smtClean="0"/>
              <a:t>Status and Roles</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US" dirty="0"/>
              <a:t>All members of society occupy a number of social positions known as statuses. In society an individual may have several statuses - occupational, family, gender. Statuses are culturally defined despite the fact that they may be based on biological factors such as sex</a:t>
            </a:r>
            <a:r>
              <a:rPr lang="en-US" dirty="0" smtClean="0"/>
              <a:t>.</a:t>
            </a:r>
          </a:p>
          <a:p>
            <a:pPr fontAlgn="auto">
              <a:spcAft>
                <a:spcPts val="0"/>
              </a:spcAft>
              <a:defRPr/>
            </a:pPr>
            <a:r>
              <a:rPr lang="en-US" dirty="0"/>
              <a:t>Each status in society is accompanied by a number of norms that defines how an individual occupying a particular status is expected to act. This group of norms is known as role. Social roles regulate and organize </a:t>
            </a:r>
            <a:r>
              <a:rPr lang="en-US" dirty="0" err="1"/>
              <a:t>behaviour</a:t>
            </a:r>
            <a:r>
              <a:rPr lang="en-US" dirty="0"/>
              <a:t>. In particular they provide means for accomplishing certain tasks. </a:t>
            </a:r>
            <a:endParaRPr lang="en-029"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Cultural Renewal, Retention and Erasure as a part of values</a:t>
            </a:r>
            <a:endParaRPr lang="en-029" dirty="0"/>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Cultural Erasure</a:t>
            </a:r>
          </a:p>
          <a:p>
            <a:pPr fontAlgn="auto">
              <a:spcAft>
                <a:spcPts val="0"/>
              </a:spcAft>
              <a:defRPr/>
            </a:pPr>
            <a:r>
              <a:rPr lang="en-029" dirty="0" smtClean="0"/>
              <a:t>The </a:t>
            </a:r>
            <a:r>
              <a:rPr lang="en-029" dirty="0"/>
              <a:t>erasure of cultural practices is often a gradual process and usually stems from </a:t>
            </a:r>
            <a:r>
              <a:rPr lang="en-029" b="1" dirty="0"/>
              <a:t>an on-going conflict between traditional ways of accomplishing tasks in the society and newer methods</a:t>
            </a:r>
            <a:r>
              <a:rPr lang="en-029" dirty="0"/>
              <a:t>. The latter may be more efficient and cost-effective and may save time and energy. The adoption of appliances such as refrigerators, washing machines, dishwashers, and microwaves, has contributed to the loss of cultural practices.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Cultural Renewal, Retention and Erasure as a part of values</a:t>
            </a:r>
            <a:endParaRPr lang="en-029" dirty="0"/>
          </a:p>
        </p:txBody>
      </p:sp>
      <p:sp>
        <p:nvSpPr>
          <p:cNvPr id="3" name="Content Placeholder 2"/>
          <p:cNvSpPr>
            <a:spLocks noGrp="1"/>
          </p:cNvSpPr>
          <p:nvPr>
            <p:ph idx="1"/>
          </p:nvPr>
        </p:nvSpPr>
        <p:spPr/>
        <p:txBody>
          <a:bodyPr rtlCol="0">
            <a:normAutofit/>
          </a:bodyPr>
          <a:lstStyle/>
          <a:p>
            <a:pPr fontAlgn="auto">
              <a:spcAft>
                <a:spcPts val="0"/>
              </a:spcAft>
              <a:defRPr/>
            </a:pPr>
            <a:r>
              <a:rPr lang="en-029" b="1" dirty="0"/>
              <a:t>Cultural retention </a:t>
            </a:r>
            <a:r>
              <a:rPr lang="en-029" dirty="0"/>
              <a:t>results from a </a:t>
            </a:r>
            <a:r>
              <a:rPr lang="en-029" b="1" dirty="0"/>
              <a:t>deliberate desire to keep traditions alive</a:t>
            </a:r>
            <a:r>
              <a:rPr lang="en-029" dirty="0"/>
              <a:t> so that some groups would be able to preserve their sense of identity. Small groups especially, within larger communities, tend to feel alienated. You may be able to think of distinct social groups in your country where retention of cultural practices is emphasized because it is thought that the very existence of the group depends on these practices.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Cultural Renewal, Retention and Erasure as a part of values</a:t>
            </a:r>
            <a:endParaRPr lang="en-029" dirty="0"/>
          </a:p>
        </p:txBody>
      </p:sp>
      <p:sp>
        <p:nvSpPr>
          <p:cNvPr id="3" name="Content Placeholder 2"/>
          <p:cNvSpPr>
            <a:spLocks noGrp="1"/>
          </p:cNvSpPr>
          <p:nvPr>
            <p:ph idx="1"/>
          </p:nvPr>
        </p:nvSpPr>
        <p:spPr/>
        <p:txBody>
          <a:bodyPr rtlCol="0">
            <a:noAutofit/>
          </a:bodyPr>
          <a:lstStyle/>
          <a:p>
            <a:pPr fontAlgn="auto">
              <a:spcAft>
                <a:spcPts val="0"/>
              </a:spcAft>
              <a:defRPr/>
            </a:pPr>
            <a:r>
              <a:rPr lang="en-029" sz="2750" b="1" dirty="0" smtClean="0"/>
              <a:t>Cultural renewal </a:t>
            </a:r>
            <a:r>
              <a:rPr lang="en-029" sz="2750" dirty="0" smtClean="0"/>
              <a:t>refers to efforts </a:t>
            </a:r>
            <a:r>
              <a:rPr lang="en-029" sz="2750" b="1" dirty="0" smtClean="0"/>
              <a:t>to salvage parts of our past by fashioning new practices based on the old</a:t>
            </a:r>
            <a:r>
              <a:rPr lang="en-029" sz="2750" dirty="0" smtClean="0"/>
              <a:t>. Such efforts stem from a feeling that there is much value in what we have neglected. Also, in incorporating new values and norms into our society and culture we find that traditional practices are re-cast and appear in different forms. In many Caribbean countries traditional food preparations which are time consuming and labour intensive are now speeded up and made easier to produce for the tourist market and working persons using modern techniques such as refrigeration and food processing.</a:t>
            </a:r>
            <a:endParaRPr lang="en-029" sz="275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Features of Caribbean society and culture</a:t>
            </a:r>
            <a:endParaRPr lang="en-029" dirty="0"/>
          </a:p>
        </p:txBody>
      </p:sp>
      <p:sp>
        <p:nvSpPr>
          <p:cNvPr id="3" name="Text Placeholder 2"/>
          <p:cNvSpPr>
            <a:spLocks noGrp="1"/>
          </p:cNvSpPr>
          <p:nvPr>
            <p:ph type="body" idx="1"/>
          </p:nvPr>
        </p:nvSpPr>
        <p:spPr/>
        <p:txBody>
          <a:bodyPr rtlCol="0">
            <a:normAutofit/>
          </a:bodyPr>
          <a:lstStyle/>
          <a:p>
            <a:pPr fontAlgn="auto">
              <a:spcAft>
                <a:spcPts val="0"/>
              </a:spcAft>
              <a:defRPr/>
            </a:pPr>
            <a:endParaRPr lang="en-029"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029" smtClean="0"/>
              <a:t>Historical Definition</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t>This is the area colonized by European powers (Spanish, British, French and Dutch) and which has been deeply affected by the brand of European Colonialism. The Spanish through the </a:t>
            </a:r>
            <a:r>
              <a:rPr lang="en-US" b="1" dirty="0" smtClean="0"/>
              <a:t>Encomienda </a:t>
            </a:r>
            <a:r>
              <a:rPr lang="en-US" b="1" dirty="0"/>
              <a:t>system </a:t>
            </a:r>
            <a:r>
              <a:rPr lang="en-US" dirty="0"/>
              <a:t>and other means exterminated the original inhabitants. The British introduced the </a:t>
            </a:r>
            <a:r>
              <a:rPr lang="en-US" b="1" dirty="0"/>
              <a:t>plantation system </a:t>
            </a:r>
            <a:r>
              <a:rPr lang="en-US" dirty="0"/>
              <a:t>and with it, the enslavement of Africans and the indentureship of the Chinese and East Indians. The Dutch and French not only colonized but were involved in an ongoing trade within the region. It has become common way to identify the Caribbean based on the experience of specific European colonialism. </a:t>
            </a:r>
            <a:endParaRPr lang="en-US" dirty="0" smtClean="0"/>
          </a:p>
          <a:p>
            <a:pPr fontAlgn="auto">
              <a:spcAft>
                <a:spcPts val="0"/>
              </a:spcAft>
              <a:defRPr/>
            </a:pPr>
            <a:r>
              <a:rPr lang="en-US" dirty="0" smtClean="0"/>
              <a:t>Within </a:t>
            </a:r>
            <a:r>
              <a:rPr lang="en-US" dirty="0"/>
              <a:t>this historic; context has arisen a multiracial society with marked social stratification and racial hybridization.</a:t>
            </a:r>
            <a:endParaRPr lang="en-029"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Investigating features of Caribbean Society and Culture </a:t>
            </a:r>
            <a:endParaRPr lang="en-029" dirty="0"/>
          </a:p>
        </p:txBody>
      </p:sp>
      <p:sp>
        <p:nvSpPr>
          <p:cNvPr id="61443" name="Content Placeholder 2"/>
          <p:cNvSpPr>
            <a:spLocks noGrp="1"/>
          </p:cNvSpPr>
          <p:nvPr>
            <p:ph idx="1"/>
          </p:nvPr>
        </p:nvSpPr>
        <p:spPr/>
        <p:txBody>
          <a:bodyPr/>
          <a:lstStyle/>
          <a:p>
            <a:r>
              <a:rPr lang="en-029" smtClean="0"/>
              <a:t>Expected Learning Outcomes</a:t>
            </a:r>
          </a:p>
          <a:p>
            <a:pPr lvl="1"/>
            <a:r>
              <a:rPr lang="en-029" smtClean="0"/>
              <a:t>Explain terms such as cultural diversity, hybridization, social stratification and social mobility</a:t>
            </a:r>
          </a:p>
          <a:p>
            <a:pPr lvl="1"/>
            <a:r>
              <a:rPr lang="en-029" smtClean="0"/>
              <a:t>Examine diversity and commonality in the Caribbean</a:t>
            </a:r>
          </a:p>
          <a:p>
            <a:pPr lvl="1"/>
            <a:r>
              <a:rPr lang="en-029" smtClean="0"/>
              <a:t>Analyse the phenomenon of cultural change</a:t>
            </a:r>
          </a:p>
          <a:p>
            <a:pPr lvl="1"/>
            <a:r>
              <a:rPr lang="en-029" smtClean="0"/>
              <a:t>Discuss the issue of identity and cultural diversity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029" smtClean="0"/>
              <a:t>Cultural Diversity</a:t>
            </a:r>
          </a:p>
        </p:txBody>
      </p:sp>
      <p:sp>
        <p:nvSpPr>
          <p:cNvPr id="62467" name="Content Placeholder 2"/>
          <p:cNvSpPr>
            <a:spLocks noGrp="1"/>
          </p:cNvSpPr>
          <p:nvPr>
            <p:ph idx="1"/>
          </p:nvPr>
        </p:nvSpPr>
        <p:spPr/>
        <p:txBody>
          <a:bodyPr/>
          <a:lstStyle/>
          <a:p>
            <a:r>
              <a:rPr lang="en-029" smtClean="0"/>
              <a:t>Culture is diverse, meaning, people interpret their culture however they want and act from their </a:t>
            </a:r>
            <a:r>
              <a:rPr lang="en-029" b="1" smtClean="0"/>
              <a:t>social location </a:t>
            </a:r>
            <a:r>
              <a:rPr lang="en-029" smtClean="0"/>
              <a:t>i.e. their context.</a:t>
            </a:r>
          </a:p>
          <a:p>
            <a:r>
              <a:rPr lang="en-029" smtClean="0"/>
              <a:t>Therefore even if the society seems racially or ethnically homogenous the culture isn’t necessarily uniform, i.e. we don’t experience culture the same way (remember the social?)</a:t>
            </a:r>
          </a:p>
          <a:p>
            <a:endParaRPr lang="en-029"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029" smtClean="0"/>
              <a:t>Cultural Diversity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People will differ because of ethnic categories such as </a:t>
            </a:r>
            <a:r>
              <a:rPr lang="en-029" b="1" dirty="0" smtClean="0"/>
              <a:t>religion, traditions and customs </a:t>
            </a:r>
            <a:r>
              <a:rPr lang="en-029" dirty="0" smtClean="0"/>
              <a:t>and even if these are all the same we don’t all experience them the same way.</a:t>
            </a:r>
          </a:p>
          <a:p>
            <a:pPr fontAlgn="auto">
              <a:spcAft>
                <a:spcPts val="0"/>
              </a:spcAft>
              <a:defRPr/>
            </a:pPr>
            <a:r>
              <a:rPr lang="en-029" dirty="0" smtClean="0"/>
              <a:t>We all have different beliefs and value systems which influence our perceptions and not only that each of us has a unique way of expressing them</a:t>
            </a:r>
          </a:p>
          <a:p>
            <a:pPr marL="0" indent="0" fontAlgn="auto">
              <a:spcAft>
                <a:spcPts val="0"/>
              </a:spcAft>
              <a:buFont typeface="Arial" pitchFamily="34" charset="0"/>
              <a:buNone/>
              <a:defRPr/>
            </a:pPr>
            <a:endParaRPr lang="en-029"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029" smtClean="0"/>
              <a:t>Commonalities and differences</a:t>
            </a:r>
          </a:p>
        </p:txBody>
      </p:sp>
      <p:sp>
        <p:nvSpPr>
          <p:cNvPr id="64515" name="Content Placeholder 2"/>
          <p:cNvSpPr>
            <a:spLocks noGrp="1"/>
          </p:cNvSpPr>
          <p:nvPr>
            <p:ph idx="1"/>
          </p:nvPr>
        </p:nvSpPr>
        <p:spPr/>
        <p:txBody>
          <a:bodyPr/>
          <a:lstStyle/>
          <a:p>
            <a:r>
              <a:rPr lang="en-029" smtClean="0"/>
              <a:t>Culture therefore is a diverse phenomenon despite our habit of limiting it in a static way. </a:t>
            </a:r>
          </a:p>
          <a:p>
            <a:r>
              <a:rPr lang="en-029" smtClean="0"/>
              <a:t>When we then speak of diversity in the Caribbean region we mean we acknowledge that there are similarities and commonalities amongst Caribbean cultures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Historical Context of Caribbean Diversity</a:t>
            </a:r>
            <a:endParaRPr lang="en-029"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All main Caribbean cultural groups were forcibly uprooted or coerced into leaving their homelands.</a:t>
            </a:r>
          </a:p>
          <a:p>
            <a:pPr fontAlgn="auto">
              <a:spcAft>
                <a:spcPts val="0"/>
              </a:spcAft>
              <a:defRPr/>
            </a:pPr>
            <a:r>
              <a:rPr lang="en-029" dirty="0" smtClean="0"/>
              <a:t>The indigenous populations were then later decimated by European Conflict.</a:t>
            </a:r>
          </a:p>
          <a:p>
            <a:pPr fontAlgn="auto">
              <a:spcAft>
                <a:spcPts val="0"/>
              </a:spcAft>
              <a:defRPr/>
            </a:pPr>
            <a:r>
              <a:rPr lang="en-029" dirty="0" smtClean="0"/>
              <a:t>Groups were imported for the purpose of manual labour and all interacted within the context of European dominance.</a:t>
            </a:r>
          </a:p>
          <a:p>
            <a:pPr fontAlgn="auto">
              <a:spcAft>
                <a:spcPts val="0"/>
              </a:spcAft>
              <a:defRPr/>
            </a:pPr>
            <a:r>
              <a:rPr lang="en-029" dirty="0" smtClean="0"/>
              <a:t>Historians are studiers of time give chronological narratives of significant time periods and compare them with like events, to understand better what is general or common. To learn more about </a:t>
            </a:r>
            <a:r>
              <a:rPr lang="en-029" b="1" dirty="0" smtClean="0"/>
              <a:t>cultural retention, renewal and erasure.</a:t>
            </a:r>
            <a:endParaRPr lang="en-029"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Sociological Context of Caribbean Diversity</a:t>
            </a:r>
            <a:endParaRPr lang="en-029" dirty="0"/>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The groups who came to the Caribbean varied in terms of cultural orientations and posed problems to the society due to differences in religion, language and customs which lead to distinct Caribbean cultures.</a:t>
            </a:r>
          </a:p>
          <a:p>
            <a:pPr fontAlgn="auto">
              <a:spcAft>
                <a:spcPts val="0"/>
              </a:spcAft>
              <a:defRPr/>
            </a:pPr>
            <a:r>
              <a:rPr lang="en-029" dirty="0" smtClean="0"/>
              <a:t>Colonization then lead to the cultural control and transformation of these relationships due to the plantation system and assimilatory laws.</a:t>
            </a:r>
          </a:p>
          <a:p>
            <a:pPr fontAlgn="auto">
              <a:spcAft>
                <a:spcPts val="0"/>
              </a:spcAft>
              <a:defRPr/>
            </a:pPr>
            <a:r>
              <a:rPr lang="en-029" dirty="0" smtClean="0"/>
              <a:t>Sociology therefore focuses on the relationships among social groups through social stratification, status with social groups and in current eras the means of acquiring social mobility.</a:t>
            </a:r>
            <a:endParaRPr lang="en-029"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Anthropological Context of Caribbean Diversity</a:t>
            </a:r>
            <a:endParaRPr lang="en-029" dirty="0"/>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Anthropologists study how people at a particular time and space come to learn what they stand for or represent.</a:t>
            </a:r>
          </a:p>
          <a:p>
            <a:pPr fontAlgn="auto">
              <a:spcAft>
                <a:spcPts val="0"/>
              </a:spcAft>
              <a:defRPr/>
            </a:pPr>
            <a:r>
              <a:rPr lang="en-029" dirty="0" smtClean="0"/>
              <a:t>For example the perceptions of an individual based on the transplanting process the societies of the Caribbean differed i.e. Indians were brought as labour to set up completion; Africans, etc. had other options and as such were relegated to the bottom of the social hierarchy due to their different customs</a:t>
            </a:r>
          </a:p>
          <a:p>
            <a:pPr fontAlgn="auto">
              <a:spcAft>
                <a:spcPts val="0"/>
              </a:spcAft>
              <a:defRPr/>
            </a:pPr>
            <a:r>
              <a:rPr lang="en-029" dirty="0" smtClean="0"/>
              <a:t>Occupation of the same space meant special accommodations had to be made. </a:t>
            </a:r>
            <a:endParaRPr lang="en-029"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029" smtClean="0"/>
              <a:t>Cont’d</a:t>
            </a:r>
          </a:p>
        </p:txBody>
      </p:sp>
      <p:sp>
        <p:nvSpPr>
          <p:cNvPr id="68611" name="Content Placeholder 2"/>
          <p:cNvSpPr>
            <a:spLocks noGrp="1"/>
          </p:cNvSpPr>
          <p:nvPr>
            <p:ph idx="1"/>
          </p:nvPr>
        </p:nvSpPr>
        <p:spPr/>
        <p:txBody>
          <a:bodyPr/>
          <a:lstStyle/>
          <a:p>
            <a:r>
              <a:rPr lang="en-029" smtClean="0"/>
              <a:t>These included:</a:t>
            </a:r>
          </a:p>
          <a:p>
            <a:r>
              <a:rPr lang="en-029" smtClean="0"/>
              <a:t>Places where different groups were brought as labour ex. Guyana. Pluralism existed as a result.</a:t>
            </a:r>
          </a:p>
          <a:p>
            <a:r>
              <a:rPr lang="en-029" smtClean="0"/>
              <a:t>Hybridization of races for example between the Europeans and the First Peoples</a:t>
            </a:r>
          </a:p>
          <a:p>
            <a:r>
              <a:rPr lang="en-029" smtClean="0"/>
              <a:t>Maroonage – running away in attempt to build a different society and culture</a:t>
            </a:r>
          </a:p>
          <a:p>
            <a:endParaRPr lang="en-029"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029" smtClean="0"/>
              <a:t>The ‘us’ and ‘them’ syndrome</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refers to the group of social constructions which we as Caribbean people have inherited to keep people of different ethnic groups apart.</a:t>
            </a:r>
          </a:p>
          <a:p>
            <a:pPr fontAlgn="auto">
              <a:spcAft>
                <a:spcPts val="0"/>
              </a:spcAft>
              <a:defRPr/>
            </a:pPr>
            <a:r>
              <a:rPr lang="en-029" dirty="0" smtClean="0"/>
              <a:t>This is a main feature of Caribbean society &amp; culture and has developed not because the Caribbean is diverse but because we have been socialized to behave in this ‘us vs. them’ way.</a:t>
            </a:r>
            <a:endParaRPr lang="en-029"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029" smtClean="0"/>
              <a:t>Cultural Pluralism</a:t>
            </a:r>
          </a:p>
        </p:txBody>
      </p:sp>
      <p:sp>
        <p:nvSpPr>
          <p:cNvPr id="70659" name="Content Placeholder 2"/>
          <p:cNvSpPr>
            <a:spLocks noGrp="1"/>
          </p:cNvSpPr>
          <p:nvPr>
            <p:ph idx="1"/>
          </p:nvPr>
        </p:nvSpPr>
        <p:spPr/>
        <p:txBody>
          <a:bodyPr/>
          <a:lstStyle/>
          <a:p>
            <a:r>
              <a:rPr lang="en-029" smtClean="0"/>
              <a:t>This is the term associated with the cultural diversity as a result of European colonization, when different groups were brought here either forcibly or under contract.</a:t>
            </a:r>
          </a:p>
          <a:p>
            <a:r>
              <a:rPr lang="en-029" smtClean="0"/>
              <a:t>In a </a:t>
            </a:r>
            <a:r>
              <a:rPr lang="en-029" b="1" smtClean="0"/>
              <a:t>plural society</a:t>
            </a:r>
            <a:r>
              <a:rPr lang="en-029" smtClean="0"/>
              <a:t> there age two or more ethnic groups who share the same space but do not mix to a significant extent ex. Mingling at School or workplace.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029" smtClean="0"/>
              <a:t>Geological Definition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a:t>The Caribbean is seen as that area of the region defined by the Caribbean Plate and which therefore experiences the same tectonic, seismic and volcanic features and processes. The lands of the Caribbean are said to be formed from earth movements called </a:t>
            </a:r>
            <a:r>
              <a:rPr lang="en-US" b="1" u="sng" dirty="0"/>
              <a:t>Plate Tectonics</a:t>
            </a:r>
            <a:r>
              <a:rPr lang="en-US" b="1" dirty="0"/>
              <a:t>. </a:t>
            </a:r>
            <a:endParaRPr lang="en-US" b="1" dirty="0" smtClean="0"/>
          </a:p>
          <a:p>
            <a:pPr fontAlgn="auto">
              <a:spcAft>
                <a:spcPts val="0"/>
              </a:spcAft>
              <a:defRPr/>
            </a:pPr>
            <a:r>
              <a:rPr lang="en-US" dirty="0"/>
              <a:t>T</a:t>
            </a:r>
            <a:r>
              <a:rPr lang="en-US" dirty="0" smtClean="0"/>
              <a:t>he </a:t>
            </a:r>
            <a:r>
              <a:rPr lang="en-US" dirty="0"/>
              <a:t>smaller </a:t>
            </a:r>
            <a:r>
              <a:rPr lang="en-US" b="1" dirty="0"/>
              <a:t>Caribbean plate </a:t>
            </a:r>
            <a:r>
              <a:rPr lang="en-US" dirty="0"/>
              <a:t>moved under the North American plate to be re-melted in the earth's mantle causing volcanic activities and consequently the formation of the Greater and Lesser Antilles. The islands in this Caribbean chain are believed to be the </a:t>
            </a:r>
            <a:r>
              <a:rPr lang="en-US" b="1" dirty="0"/>
              <a:t>tops of submerged mountains </a:t>
            </a:r>
            <a:r>
              <a:rPr lang="en-US" dirty="0"/>
              <a:t>linked to </a:t>
            </a:r>
            <a:r>
              <a:rPr lang="en-US" b="1" dirty="0"/>
              <a:t>the </a:t>
            </a:r>
            <a:r>
              <a:rPr lang="en-US" dirty="0"/>
              <a:t>Andean mountain range in Central </a:t>
            </a:r>
            <a:r>
              <a:rPr lang="en-US" dirty="0" smtClean="0"/>
              <a:t>America. </a:t>
            </a:r>
            <a:r>
              <a:rPr lang="en-US" dirty="0"/>
              <a:t>There is a</a:t>
            </a:r>
            <a:r>
              <a:rPr lang="en-US" b="1" dirty="0" smtClean="0"/>
              <a:t> </a:t>
            </a:r>
            <a:r>
              <a:rPr lang="en-US" dirty="0"/>
              <a:t>rich variety of landscape features in the Caribbean as a result of the structure of the islands and mainland’s.</a:t>
            </a:r>
            <a:endParaRPr lang="en-029" dirty="0"/>
          </a:p>
          <a:p>
            <a:pPr fontAlgn="auto">
              <a:spcAft>
                <a:spcPts val="0"/>
              </a:spcAft>
              <a:defRPr/>
            </a:pPr>
            <a:r>
              <a:rPr lang="en-US" dirty="0"/>
              <a:t>All the </a:t>
            </a:r>
            <a:r>
              <a:rPr lang="en-US" b="1" dirty="0"/>
              <a:t>mainland territories </a:t>
            </a:r>
            <a:r>
              <a:rPr lang="en-US" dirty="0"/>
              <a:t>of the region have high mountain ranges, large rivers and vast areas of lowland.</a:t>
            </a:r>
            <a:endParaRPr lang="en-029"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029" smtClean="0"/>
              <a:t>The ‘us’ and ‘them’ syndrome</a:t>
            </a:r>
          </a:p>
        </p:txBody>
      </p:sp>
      <p:sp>
        <p:nvSpPr>
          <p:cNvPr id="71683" name="Content Placeholder 2"/>
          <p:cNvSpPr>
            <a:spLocks noGrp="1"/>
          </p:cNvSpPr>
          <p:nvPr>
            <p:ph idx="1"/>
          </p:nvPr>
        </p:nvSpPr>
        <p:spPr/>
        <p:txBody>
          <a:bodyPr/>
          <a:lstStyle/>
          <a:p>
            <a:r>
              <a:rPr lang="en-029" smtClean="0"/>
              <a:t>In the Caribbean, societies that seem similar such as Guyana, Suriname and Trinidad and Tobago are polarized as a result of relations between those of Indian and African descent and there have been incidents of violence in the past. T&amp;T teeters on the brink of this from time to time.</a:t>
            </a:r>
          </a:p>
          <a:p>
            <a:endParaRPr lang="en-029"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Positive and Negative effects of Cultural Diversit</a:t>
            </a:r>
            <a:r>
              <a:rPr lang="en-029" dirty="0"/>
              <a:t>y</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u="sng" dirty="0"/>
              <a:t>Positive Impacts of diversity</a:t>
            </a:r>
            <a:r>
              <a:rPr lang="en-US" dirty="0"/>
              <a:t>	</a:t>
            </a:r>
            <a:r>
              <a:rPr lang="en-US" dirty="0" smtClean="0"/>
              <a:t>                    </a:t>
            </a:r>
            <a:r>
              <a:rPr lang="en-US" u="sng" dirty="0" smtClean="0"/>
              <a:t>Negative </a:t>
            </a:r>
            <a:r>
              <a:rPr lang="en-US" u="sng" dirty="0"/>
              <a:t>effects </a:t>
            </a:r>
            <a:r>
              <a:rPr lang="en-US" u="sng" dirty="0" smtClean="0"/>
              <a:t>of diversity</a:t>
            </a:r>
            <a:endParaRPr lang="en-029" dirty="0"/>
          </a:p>
          <a:p>
            <a:pPr fontAlgn="auto">
              <a:spcAft>
                <a:spcPts val="0"/>
              </a:spcAft>
              <a:defRPr/>
            </a:pPr>
            <a:r>
              <a:rPr lang="en-US" dirty="0"/>
              <a:t>add richness to region's society	</a:t>
            </a:r>
            <a:r>
              <a:rPr lang="en-US" dirty="0" smtClean="0"/>
              <a:t>     √ </a:t>
            </a:r>
            <a:r>
              <a:rPr lang="en-US" dirty="0"/>
              <a:t>creates insularity/narrow mindedness</a:t>
            </a:r>
            <a:endParaRPr lang="en-029" dirty="0"/>
          </a:p>
          <a:p>
            <a:pPr fontAlgn="auto">
              <a:spcAft>
                <a:spcPts val="0"/>
              </a:spcAft>
              <a:defRPr/>
            </a:pPr>
            <a:r>
              <a:rPr lang="en-US" dirty="0"/>
              <a:t>exposure to multiculturalism	</a:t>
            </a:r>
            <a:r>
              <a:rPr lang="en-US" dirty="0" smtClean="0"/>
              <a:t>                √ </a:t>
            </a:r>
            <a:r>
              <a:rPr lang="en-US" dirty="0"/>
              <a:t>ethnocentrism arises </a:t>
            </a:r>
            <a:endParaRPr lang="en-029" dirty="0"/>
          </a:p>
          <a:p>
            <a:pPr fontAlgn="auto">
              <a:spcAft>
                <a:spcPts val="0"/>
              </a:spcAft>
              <a:defRPr/>
            </a:pPr>
            <a:r>
              <a:rPr lang="en-US" dirty="0"/>
              <a:t>recognition and appreciation of other	√ impedes communication </a:t>
            </a:r>
            <a:r>
              <a:rPr lang="en-US" dirty="0" smtClean="0"/>
              <a:t>– different</a:t>
            </a:r>
            <a:r>
              <a:rPr lang="en-029" dirty="0" smtClean="0"/>
              <a:t> </a:t>
            </a:r>
            <a:r>
              <a:rPr lang="en-US" dirty="0" smtClean="0"/>
              <a:t>people's lifestyles</a:t>
            </a:r>
            <a:r>
              <a:rPr lang="en-US" dirty="0"/>
              <a:t>	</a:t>
            </a:r>
            <a:r>
              <a:rPr lang="en-US" dirty="0" smtClean="0"/>
              <a:t>	   languages </a:t>
            </a:r>
            <a:r>
              <a:rPr lang="en-US" dirty="0"/>
              <a:t>and dialects</a:t>
            </a:r>
            <a:endParaRPr lang="en-029" dirty="0"/>
          </a:p>
          <a:p>
            <a:pPr fontAlgn="auto">
              <a:spcAft>
                <a:spcPts val="0"/>
              </a:spcAft>
              <a:defRPr/>
            </a:pPr>
            <a:r>
              <a:rPr lang="en-US" dirty="0"/>
              <a:t>basis for growth into tourism product	√ animosity .</a:t>
            </a:r>
            <a:endParaRPr lang="en-029" dirty="0"/>
          </a:p>
          <a:p>
            <a:pPr fontAlgn="auto">
              <a:spcAft>
                <a:spcPts val="0"/>
              </a:spcAft>
              <a:defRPr/>
            </a:pPr>
            <a:r>
              <a:rPr lang="en-US" dirty="0" smtClean="0"/>
              <a:t>creates strong patriotism        	         </a:t>
            </a:r>
          </a:p>
          <a:p>
            <a:pPr fontAlgn="auto">
              <a:spcAft>
                <a:spcPts val="0"/>
              </a:spcAft>
              <a:defRPr/>
            </a:pPr>
            <a:r>
              <a:rPr lang="en-US" dirty="0" smtClean="0"/>
              <a:t>learn </a:t>
            </a:r>
            <a:r>
              <a:rPr lang="en-US" dirty="0"/>
              <a:t>to do things </a:t>
            </a:r>
            <a:r>
              <a:rPr lang="en-US" dirty="0" smtClean="0"/>
              <a:t>differently  </a:t>
            </a:r>
            <a:r>
              <a:rPr lang="en-US" b="1" dirty="0"/>
              <a:t>√</a:t>
            </a:r>
            <a:r>
              <a:rPr lang="en-US" dirty="0"/>
              <a:t> dominant culture displaces </a:t>
            </a:r>
            <a:r>
              <a:rPr lang="en-US" dirty="0" smtClean="0"/>
              <a:t>cultural traits</a:t>
            </a:r>
            <a:endParaRPr lang="en-029" dirty="0"/>
          </a:p>
          <a:p>
            <a:pPr fontAlgn="auto">
              <a:spcAft>
                <a:spcPts val="0"/>
              </a:spcAft>
              <a:defRPr/>
            </a:pPr>
            <a:r>
              <a:rPr lang="en-US" dirty="0"/>
              <a:t>gives awareness of cultural heritage	</a:t>
            </a:r>
            <a:r>
              <a:rPr lang="en-US" dirty="0" smtClean="0"/>
              <a:t>of </a:t>
            </a:r>
            <a:r>
              <a:rPr lang="en-US" dirty="0"/>
              <a:t>smaller nations	</a:t>
            </a:r>
            <a:endParaRPr lang="en-029" dirty="0"/>
          </a:p>
          <a:p>
            <a:pPr fontAlgn="auto">
              <a:spcAft>
                <a:spcPts val="0"/>
              </a:spcAft>
              <a:defRPr/>
            </a:pPr>
            <a:endParaRPr lang="en-029"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029" smtClean="0"/>
              <a:t>Hybridization</a:t>
            </a:r>
          </a:p>
        </p:txBody>
      </p:sp>
      <p:sp>
        <p:nvSpPr>
          <p:cNvPr id="73731" name="Content Placeholder 2"/>
          <p:cNvSpPr>
            <a:spLocks noGrp="1"/>
          </p:cNvSpPr>
          <p:nvPr>
            <p:ph idx="1"/>
          </p:nvPr>
        </p:nvSpPr>
        <p:spPr/>
        <p:txBody>
          <a:bodyPr/>
          <a:lstStyle/>
          <a:p>
            <a:r>
              <a:rPr lang="en-029" smtClean="0"/>
              <a:t>This refers to the processes of cultural and ethnic mixing to produce new or ‘creole’ forms.</a:t>
            </a:r>
          </a:p>
          <a:p>
            <a:r>
              <a:rPr lang="en-029" smtClean="0"/>
              <a:t>For example prior to Columbus’ arrival the Kalinagos and Tainos adopted each others’ languages and customs.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029" smtClean="0"/>
              <a:t>Racial and Ethnic Hybridization</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dirty="0" smtClean="0"/>
              <a:t>Amerindian, African and to a lesser extent Indian women were forced to cohabit and have children for European oppressors </a:t>
            </a:r>
          </a:p>
          <a:p>
            <a:pPr fontAlgn="auto">
              <a:spcAft>
                <a:spcPts val="0"/>
              </a:spcAft>
              <a:defRPr/>
            </a:pPr>
            <a:r>
              <a:rPr lang="en-029" dirty="0" smtClean="0"/>
              <a:t>This went on for centuries resulting in a mixed or coloured race of people. Sexual relations resulting in children of mixed race is called </a:t>
            </a:r>
            <a:r>
              <a:rPr lang="en-029" b="1" dirty="0" smtClean="0"/>
              <a:t>miscegenation</a:t>
            </a:r>
            <a:r>
              <a:rPr lang="en-029" dirty="0" smtClean="0"/>
              <a:t>.</a:t>
            </a:r>
          </a:p>
          <a:p>
            <a:pPr fontAlgn="auto">
              <a:spcAft>
                <a:spcPts val="0"/>
              </a:spcAft>
              <a:defRPr/>
            </a:pPr>
            <a:r>
              <a:rPr lang="en-029" dirty="0" smtClean="0"/>
              <a:t>Children of such unions with predominantly white features according to the prevalent racial ideologies asserted that these lighter skinned children were somehow better than their maternal ancestors and were treated more leniently </a:t>
            </a:r>
            <a:endParaRPr lang="en-029"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029" smtClean="0"/>
              <a:t>Racial and Ethnic hybridization</a:t>
            </a:r>
          </a:p>
        </p:txBody>
      </p:sp>
      <p:sp>
        <p:nvSpPr>
          <p:cNvPr id="75779" name="Content Placeholder 2"/>
          <p:cNvSpPr>
            <a:spLocks noGrp="1"/>
          </p:cNvSpPr>
          <p:nvPr>
            <p:ph idx="1"/>
          </p:nvPr>
        </p:nvSpPr>
        <p:spPr/>
        <p:txBody>
          <a:bodyPr/>
          <a:lstStyle/>
          <a:p>
            <a:r>
              <a:rPr lang="en-029" smtClean="0"/>
              <a:t>A </a:t>
            </a:r>
            <a:r>
              <a:rPr lang="en-029" b="1" smtClean="0"/>
              <a:t>pigmentocracy</a:t>
            </a:r>
            <a:r>
              <a:rPr lang="en-029" smtClean="0"/>
              <a:t> evolved where people of fairer complexions wielded more prestige and power in the society than others.</a:t>
            </a:r>
          </a:p>
          <a:p>
            <a:r>
              <a:rPr lang="en-029" smtClean="0"/>
              <a:t>Thus skin colour, facial features and even hair texture are important in the discourse of culture and identity in the Caribbean, a </a:t>
            </a:r>
            <a:r>
              <a:rPr lang="en-029" b="1" smtClean="0"/>
              <a:t>social construct</a:t>
            </a:r>
            <a:r>
              <a:rPr lang="en-029" smtClean="0"/>
              <a:t> based on biological characteristics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029" smtClean="0"/>
              <a:t>Racial and Ethnic hybridization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029" dirty="0" smtClean="0"/>
              <a:t>From the very beginning indigenous populations and later on the enslaved and indentured have been considered subhuman.</a:t>
            </a:r>
          </a:p>
          <a:p>
            <a:pPr fontAlgn="auto">
              <a:spcAft>
                <a:spcPts val="0"/>
              </a:spcAft>
              <a:defRPr/>
            </a:pPr>
            <a:r>
              <a:rPr lang="en-029" dirty="0" smtClean="0"/>
              <a:t>Racial and ethnic hybridization then underscored and emphasized the prevailing ideologies in the society , equating skin colour with social constructions of inferiority and superiority</a:t>
            </a:r>
          </a:p>
          <a:p>
            <a:pPr fontAlgn="auto">
              <a:spcAft>
                <a:spcPts val="0"/>
              </a:spcAft>
              <a:defRPr/>
            </a:pPr>
            <a:r>
              <a:rPr lang="en-029" dirty="0" smtClean="0"/>
              <a:t>A continuum of colour and shade therefore came to characterize Caribbean people with each colour and shade with a different connotation. Those almost white ones had higher prospects. This respect for colour has extended into all walks of life even to the acquirement of European physical features or even alliances with white or lighter skinned persons as means of social betterment</a:t>
            </a:r>
            <a:endParaRPr lang="en-029"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029" smtClean="0"/>
              <a:t>Racial and Ethnic hybridization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Persons of mixed race have such a diversity of features it is often difficult for them to identify a sense of cultural belonging. Some countries may have a larger ‘coloured’ population i.e. Trinidad or St. Lucia or with two larger populations which make the coloured populace i.e. Jamaica or Antigua.</a:t>
            </a:r>
          </a:p>
          <a:p>
            <a:pPr fontAlgn="auto">
              <a:spcAft>
                <a:spcPts val="0"/>
              </a:spcAft>
              <a:defRPr/>
            </a:pPr>
            <a:r>
              <a:rPr lang="en-029" dirty="0" smtClean="0"/>
              <a:t>The combos are innumerable and are found at all socio-economic aspects of the society however there is an alignment of these people more with affluent groups in society</a:t>
            </a:r>
            <a:endParaRPr lang="en-029"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029" smtClean="0"/>
              <a:t>Racial and Ethnic hybridization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Various terms have been coined to define these groups:</a:t>
            </a:r>
          </a:p>
          <a:p>
            <a:pPr fontAlgn="auto">
              <a:spcAft>
                <a:spcPts val="0"/>
              </a:spcAft>
              <a:defRPr/>
            </a:pPr>
            <a:r>
              <a:rPr lang="en-029" dirty="0" smtClean="0"/>
              <a:t>Europeans encountered the Amerindians in the 15</a:t>
            </a:r>
            <a:r>
              <a:rPr lang="en-029" baseline="30000" dirty="0" smtClean="0"/>
              <a:t>th</a:t>
            </a:r>
            <a:r>
              <a:rPr lang="en-029" dirty="0" smtClean="0"/>
              <a:t> century and during the violent impact the race of mestizos were born. Hispanic scholars use this term o label all mixed race Caribbean people i.e. Afro-mestizo, European-Indian mestizo</a:t>
            </a:r>
          </a:p>
          <a:p>
            <a:pPr fontAlgn="auto">
              <a:spcAft>
                <a:spcPts val="0"/>
              </a:spcAft>
              <a:defRPr/>
            </a:pPr>
            <a:r>
              <a:rPr lang="en-029" dirty="0" smtClean="0"/>
              <a:t>In the British Caribbean scholars the race produced through the interactions between the enslaved Africans and the Europeans as mulattoes. Due to use of lightness as a marker on the social hierarchy finer distinctions emerged such as the sambo (mulatto x African), quadroon (mulatto x European).</a:t>
            </a:r>
            <a:endParaRPr lang="en-029"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029" smtClean="0"/>
              <a:t>Racial and Ethnic hybridization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Other unions took place between maroon Africans and Amerindians, forming the Afro-Amerindian mestizo type for example the Misquito Indians of Belize and Nicaragua. The Belize Garifuna which relocated to St Vincent  were descendants of Black Carib rebels and local Africans and Amerindians.</a:t>
            </a:r>
          </a:p>
          <a:p>
            <a:pPr fontAlgn="auto">
              <a:spcAft>
                <a:spcPts val="0"/>
              </a:spcAft>
              <a:defRPr/>
            </a:pPr>
            <a:r>
              <a:rPr lang="en-029" dirty="0" smtClean="0"/>
              <a:t>Their Arawakian language persists as well as the religious and kinship networks. This hybridized culture  is a remarkable example of cultural retention.</a:t>
            </a:r>
          </a:p>
          <a:p>
            <a:pPr fontAlgn="auto">
              <a:spcAft>
                <a:spcPts val="0"/>
              </a:spcAft>
              <a:defRPr/>
            </a:pPr>
            <a:r>
              <a:rPr lang="en-029" dirty="0" smtClean="0"/>
              <a:t>The Caribbean is a rich showcase of racial and ethnic diversity from hybridization and as such can be defined as a polyglot society.</a:t>
            </a:r>
            <a:endParaRPr lang="en-029"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029" smtClean="0"/>
              <a:t>Cultural Hybridization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Cultural hybridization is defined as the development of new cultural forms out of existing ones through a period of contact and interaction.</a:t>
            </a:r>
          </a:p>
          <a:p>
            <a:pPr fontAlgn="auto">
              <a:spcAft>
                <a:spcPts val="0"/>
              </a:spcAft>
              <a:defRPr/>
            </a:pPr>
            <a:r>
              <a:rPr lang="en-029" dirty="0" smtClean="0"/>
              <a:t>Creolization is used instead if this process took place within the context if European colonization. Thus in the Caribbean the two are interchangeable</a:t>
            </a:r>
          </a:p>
          <a:p>
            <a:pPr fontAlgn="auto">
              <a:spcAft>
                <a:spcPts val="0"/>
              </a:spcAft>
              <a:defRPr/>
            </a:pPr>
            <a:r>
              <a:rPr lang="en-029" dirty="0" smtClean="0"/>
              <a:t>The greatest effect of this is cultural diversity, manifest through the hybrid forms created when two or more ethnic groups meet and interact. These hybrids can be any mixture of the original forms.</a:t>
            </a:r>
            <a:endParaRPr lang="en-029"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029" smtClean="0"/>
              <a:t>Geographical Definition</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US" dirty="0" smtClean="0"/>
              <a:t>With </a:t>
            </a:r>
            <a:r>
              <a:rPr lang="en-US" dirty="0"/>
              <a:t>the exception of Cuba, all the continental </a:t>
            </a:r>
            <a:r>
              <a:rPr lang="en-US" b="1" dirty="0"/>
              <a:t>islands </a:t>
            </a:r>
            <a:r>
              <a:rPr lang="en-US" dirty="0" smtClean="0"/>
              <a:t>of</a:t>
            </a:r>
            <a:r>
              <a:rPr lang="en-029" dirty="0"/>
              <a:t> </a:t>
            </a:r>
            <a:r>
              <a:rPr lang="en-US" dirty="0" smtClean="0"/>
              <a:t>the </a:t>
            </a:r>
            <a:r>
              <a:rPr lang="en-US" dirty="0"/>
              <a:t>Greater Antilles are mountainous. Cuba has wide elevated plains (plateaus) over 1000m </a:t>
            </a:r>
            <a:r>
              <a:rPr lang="en-US" dirty="0" smtClean="0"/>
              <a:t>in</a:t>
            </a:r>
            <a:r>
              <a:rPr lang="en-029" dirty="0"/>
              <a:t> </a:t>
            </a:r>
            <a:r>
              <a:rPr lang="en-US" dirty="0" smtClean="0"/>
              <a:t>altitude</a:t>
            </a:r>
            <a:r>
              <a:rPr lang="en-US" dirty="0"/>
              <a:t>. </a:t>
            </a:r>
            <a:r>
              <a:rPr lang="en-US" dirty="0" smtClean="0"/>
              <a:t>In </a:t>
            </a:r>
            <a:r>
              <a:rPr lang="en-US" dirty="0"/>
              <a:t>the Greater Antilles there are also many low-lying alluvial plains and steep limestone hills with caves. The rivers on these plains are not very large and many disappear underground.</a:t>
            </a:r>
            <a:endParaRPr lang="en-029" dirty="0"/>
          </a:p>
          <a:p>
            <a:pPr fontAlgn="auto">
              <a:spcAft>
                <a:spcPts val="0"/>
              </a:spcAft>
              <a:defRPr/>
            </a:pPr>
            <a:r>
              <a:rPr lang="en-US" dirty="0"/>
              <a:t>The smaller volcanic islands of the Eastern Caribbean are also rugged and mountainous. Volcanic eruptions have occurred on some of these islands in the past (Mt </a:t>
            </a:r>
            <a:r>
              <a:rPr lang="en-US" dirty="0" err="1"/>
              <a:t>Pelee</a:t>
            </a:r>
            <a:r>
              <a:rPr lang="en-US" dirty="0"/>
              <a:t>). Recently there have been eruptions in St Vincent and Montserrat. These eruptions have caused much damage to surrounding </a:t>
            </a:r>
            <a:r>
              <a:rPr lang="en-US" dirty="0" smtClean="0"/>
              <a:t>settlements. Volcanic </a:t>
            </a:r>
            <a:r>
              <a:rPr lang="en-US" dirty="0"/>
              <a:t>islands have a good water supply and deep fertile soils. The rugged mountains, narrow valleys and swift flowing streams make beautiful scenery.</a:t>
            </a:r>
            <a:endParaRPr lang="en-029" dirty="0"/>
          </a:p>
          <a:p>
            <a:pPr fontAlgn="auto">
              <a:spcAft>
                <a:spcPts val="0"/>
              </a:spcAft>
              <a:defRPr/>
            </a:pPr>
            <a:r>
              <a:rPr lang="en-US" dirty="0"/>
              <a:t>The Limestone islands are built up from the skeletal remains of coral polyps in the warm Caribbean Sea. These islands are flat with no large rivers and very few lakes. Soils on limestone rock lack depth and are mostly infertile. Some of the limestone islands like Barbados are raised high above sea level. Many small ones, as those found in the Bahamas, are just at sea level. There is no great variety of scenery in limestone islands</a:t>
            </a:r>
            <a:r>
              <a:rPr lang="en-US" dirty="0" smtClean="0"/>
              <a:t>.</a:t>
            </a:r>
            <a:endParaRPr lang="en-029"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029" dirty="0" smtClean="0"/>
              <a:t>The processes of Cultural Hybridization</a:t>
            </a:r>
            <a:endParaRPr lang="en-029" dirty="0"/>
          </a:p>
        </p:txBody>
      </p:sp>
      <p:sp>
        <p:nvSpPr>
          <p:cNvPr id="81923" name="Content Placeholder 2"/>
          <p:cNvSpPr>
            <a:spLocks noGrp="1"/>
          </p:cNvSpPr>
          <p:nvPr>
            <p:ph idx="1"/>
          </p:nvPr>
        </p:nvSpPr>
        <p:spPr/>
        <p:txBody>
          <a:bodyPr/>
          <a:lstStyle/>
          <a:p>
            <a:r>
              <a:rPr lang="en-029" smtClean="0"/>
              <a:t>To understand this process we must have a fundamental understanding of  the terms </a:t>
            </a:r>
            <a:r>
              <a:rPr lang="en-029" b="1" smtClean="0"/>
              <a:t>cultural erasure, cultural retention and cultural renewal</a:t>
            </a:r>
            <a:r>
              <a:rPr lang="en-029" smtClean="0"/>
              <a:t>.</a:t>
            </a:r>
          </a:p>
          <a:p>
            <a:endParaRPr lang="en-029"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029" smtClean="0"/>
              <a:t>Cultural Erasure</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This refers to practices which have died out or are currently dying.</a:t>
            </a:r>
          </a:p>
          <a:p>
            <a:pPr fontAlgn="auto">
              <a:spcAft>
                <a:spcPts val="0"/>
              </a:spcAft>
              <a:defRPr/>
            </a:pPr>
            <a:r>
              <a:rPr lang="en-029" dirty="0" smtClean="0"/>
              <a:t>There is a debate as to whether culture can truly dies. </a:t>
            </a:r>
          </a:p>
          <a:p>
            <a:pPr fontAlgn="auto">
              <a:spcAft>
                <a:spcPts val="0"/>
              </a:spcAft>
              <a:defRPr/>
            </a:pPr>
            <a:r>
              <a:rPr lang="en-029" dirty="0" smtClean="0"/>
              <a:t>Due to the definitions of culture as material and non-material previously a culture can survive through the artefacts it has left behind.</a:t>
            </a:r>
          </a:p>
          <a:p>
            <a:pPr fontAlgn="auto">
              <a:spcAft>
                <a:spcPts val="0"/>
              </a:spcAft>
              <a:defRPr/>
            </a:pPr>
            <a:r>
              <a:rPr lang="en-029" dirty="0" smtClean="0"/>
              <a:t>Non material culture is harder to define as the language of the Taino can still survive through place names or local dialects to a small extent.</a:t>
            </a:r>
          </a:p>
          <a:p>
            <a:pPr fontAlgn="auto">
              <a:spcAft>
                <a:spcPts val="0"/>
              </a:spcAft>
              <a:defRPr/>
            </a:pPr>
            <a:r>
              <a:rPr lang="en-029" dirty="0" smtClean="0"/>
              <a:t>The hybridity also due to the intermingling between Europeans and the Amerindian populations during conquest could mean that Taino practices may exist today through some Caribbean practices.</a:t>
            </a:r>
            <a:endParaRPr lang="en-029"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029" smtClean="0"/>
              <a:t>Cultural Retention</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029" dirty="0" smtClean="0"/>
              <a:t>This refers to practices which have survived even when most other forms and symbols of a culture are no longer existent.</a:t>
            </a:r>
          </a:p>
          <a:p>
            <a:pPr fontAlgn="auto">
              <a:spcAft>
                <a:spcPts val="0"/>
              </a:spcAft>
              <a:defRPr/>
            </a:pPr>
            <a:r>
              <a:rPr lang="en-029" dirty="0" smtClean="0"/>
              <a:t>Traditional Carib basketry designs and technology still continue in Dominica and elsewhere though these populations continuously change and adapt to modernity.</a:t>
            </a:r>
          </a:p>
          <a:p>
            <a:pPr fontAlgn="auto">
              <a:spcAft>
                <a:spcPts val="0"/>
              </a:spcAft>
              <a:defRPr/>
            </a:pPr>
            <a:r>
              <a:rPr lang="en-029" dirty="0" smtClean="0"/>
              <a:t>A cultural retention usually refers to a specific aspect of culture for example religion or language</a:t>
            </a:r>
          </a:p>
          <a:p>
            <a:pPr fontAlgn="auto">
              <a:spcAft>
                <a:spcPts val="0"/>
              </a:spcAft>
              <a:defRPr/>
            </a:pPr>
            <a:endParaRPr lang="en-029"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029" smtClean="0"/>
              <a:t>Cultural Renewal</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029" dirty="0" smtClean="0"/>
              <a:t>This occurs when a group goes through a conscious rejuvenation process and returns to some elements of its culture which it believes have been ignored or suppressed.</a:t>
            </a:r>
          </a:p>
          <a:p>
            <a:pPr fontAlgn="auto">
              <a:spcAft>
                <a:spcPts val="0"/>
              </a:spcAft>
              <a:defRPr/>
            </a:pPr>
            <a:r>
              <a:rPr lang="en-029" dirty="0" smtClean="0"/>
              <a:t>It normally via a change in consciousness brought on by radical historical change.</a:t>
            </a:r>
          </a:p>
          <a:p>
            <a:pPr fontAlgn="auto">
              <a:spcAft>
                <a:spcPts val="0"/>
              </a:spcAft>
              <a:defRPr/>
            </a:pPr>
            <a:r>
              <a:rPr lang="en-029" dirty="0" smtClean="0"/>
              <a:t>For example the advent of Garveyism &amp; the Harlem Renaissance in the early 20</a:t>
            </a:r>
            <a:r>
              <a:rPr lang="en-029" baseline="30000" dirty="0" smtClean="0"/>
              <a:t>th</a:t>
            </a:r>
            <a:r>
              <a:rPr lang="en-029" dirty="0" smtClean="0"/>
              <a:t> century catalysed a development of black consciousness in the Caribbean and the US.</a:t>
            </a:r>
          </a:p>
          <a:p>
            <a:pPr fontAlgn="auto">
              <a:spcAft>
                <a:spcPts val="0"/>
              </a:spcAft>
              <a:defRPr/>
            </a:pPr>
            <a:endParaRPr lang="en-029"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029" smtClean="0"/>
              <a:t>Examples of Cultural Hybridization</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defRPr/>
            </a:pPr>
            <a:r>
              <a:rPr lang="en-029" dirty="0" smtClean="0"/>
              <a:t>Religion</a:t>
            </a:r>
          </a:p>
          <a:p>
            <a:pPr fontAlgn="auto">
              <a:spcAft>
                <a:spcPts val="0"/>
              </a:spcAft>
              <a:defRPr/>
            </a:pPr>
            <a:r>
              <a:rPr lang="en-029" dirty="0" smtClean="0"/>
              <a:t>World Religions which met in the Caribbean underwent a large amount of hybridization or syncretism into creolized formats. These could be small differences or radical ones from the original.</a:t>
            </a:r>
          </a:p>
          <a:p>
            <a:pPr fontAlgn="auto">
              <a:spcAft>
                <a:spcPts val="0"/>
              </a:spcAft>
              <a:defRPr/>
            </a:pPr>
            <a:r>
              <a:rPr lang="en-029" dirty="0" smtClean="0"/>
              <a:t>Christian and African religions have undergone a larger process of syncretism than other ones since Conquest and later Missionary activity</a:t>
            </a:r>
          </a:p>
          <a:p>
            <a:pPr fontAlgn="auto">
              <a:spcAft>
                <a:spcPts val="0"/>
              </a:spcAft>
              <a:defRPr/>
            </a:pPr>
            <a:r>
              <a:rPr lang="en-029" dirty="0" smtClean="0"/>
              <a:t>Africans tried to fill in the vacuum left in their cultural life due to removal from their homelands and as such created a large amount of syncretic religions which often incorporated elements of the dominant religion inclusive of the belief in the creator and cosmology.</a:t>
            </a:r>
            <a:endParaRPr lang="en-029"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029" smtClean="0"/>
              <a:t>Religion</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029" b="1" dirty="0" smtClean="0"/>
              <a:t>Myal </a:t>
            </a:r>
            <a:r>
              <a:rPr lang="en-029" dirty="0" smtClean="0"/>
              <a:t>is an early creolized religion developed in Jamaica where Christian elements were blended with African World views.</a:t>
            </a:r>
          </a:p>
          <a:p>
            <a:pPr fontAlgn="auto">
              <a:spcAft>
                <a:spcPts val="0"/>
              </a:spcAft>
              <a:defRPr/>
            </a:pPr>
            <a:r>
              <a:rPr lang="en-029" dirty="0" smtClean="0"/>
              <a:t>US Baptists fleeing the American revolution settled in Jamaica bringing their views to Myal believers who often incorporated actively Christian doctrine into the Myal world view</a:t>
            </a:r>
          </a:p>
          <a:p>
            <a:pPr fontAlgn="auto">
              <a:spcAft>
                <a:spcPts val="0"/>
              </a:spcAft>
              <a:defRPr/>
            </a:pPr>
            <a:r>
              <a:rPr lang="en-029" i="1" dirty="0" smtClean="0"/>
              <a:t>Revivalism, Pukumania and Kumina </a:t>
            </a:r>
            <a:r>
              <a:rPr lang="en-029" dirty="0" smtClean="0"/>
              <a:t>were all derived from Myal</a:t>
            </a:r>
          </a:p>
          <a:p>
            <a:pPr fontAlgn="auto">
              <a:spcAft>
                <a:spcPts val="0"/>
              </a:spcAft>
              <a:defRPr/>
            </a:pPr>
            <a:endParaRPr lang="en-029" i="1"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029" smtClean="0"/>
              <a:t>Religion</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defRPr/>
            </a:pPr>
            <a:r>
              <a:rPr lang="en-029" dirty="0" smtClean="0"/>
              <a:t>The </a:t>
            </a:r>
            <a:r>
              <a:rPr lang="en-029" b="1" dirty="0" smtClean="0"/>
              <a:t>Shouter Baptists</a:t>
            </a:r>
            <a:r>
              <a:rPr lang="en-029" dirty="0" smtClean="0"/>
              <a:t> also developed similarly to Myal where US Baptists who settled in Trinidad &amp; Tobago and St Vincent in the 19</a:t>
            </a:r>
            <a:r>
              <a:rPr lang="en-029" baseline="30000" dirty="0" smtClean="0"/>
              <a:t>th</a:t>
            </a:r>
            <a:r>
              <a:rPr lang="en-029" dirty="0" smtClean="0"/>
              <a:t> Century had their beliefs syncretized into the existing African beliefs of </a:t>
            </a:r>
            <a:r>
              <a:rPr lang="en-029" i="1" dirty="0" smtClean="0"/>
              <a:t>Rada, Shango and Obeah</a:t>
            </a:r>
            <a:r>
              <a:rPr lang="en-029" dirty="0" smtClean="0"/>
              <a:t>; migration between the countries also served to strengthen the faith though persecuted by Britain.</a:t>
            </a:r>
          </a:p>
          <a:p>
            <a:pPr fontAlgn="auto">
              <a:spcAft>
                <a:spcPts val="0"/>
              </a:spcAft>
              <a:defRPr/>
            </a:pPr>
            <a:r>
              <a:rPr lang="en-029" i="1" dirty="0" smtClean="0"/>
              <a:t>A</a:t>
            </a:r>
            <a:r>
              <a:rPr lang="en-029" dirty="0" smtClean="0"/>
              <a:t>frican Elements such as drumming and dancing to music is important to worship with an emotional ceremony.</a:t>
            </a:r>
          </a:p>
          <a:p>
            <a:pPr fontAlgn="auto">
              <a:spcAft>
                <a:spcPts val="0"/>
              </a:spcAft>
              <a:defRPr/>
            </a:pPr>
            <a:r>
              <a:rPr lang="en-029" b="1" dirty="0"/>
              <a:t>Rastafari</a:t>
            </a:r>
            <a:r>
              <a:rPr lang="en-029" dirty="0"/>
              <a:t> believe that all members of the black race belong to one of the twelve tribes of Israel and that one incarnation of Jah is Christ.</a:t>
            </a:r>
          </a:p>
          <a:p>
            <a:pPr fontAlgn="auto">
              <a:spcAft>
                <a:spcPts val="0"/>
              </a:spcAft>
              <a:defRPr/>
            </a:pPr>
            <a:r>
              <a:rPr lang="en-029" b="1" dirty="0"/>
              <a:t>Santeria </a:t>
            </a:r>
            <a:r>
              <a:rPr lang="en-029" dirty="0"/>
              <a:t>in Cuba survives with a host of Roman Catholic saints renamed in Yoruba. In these afro-centric religions a greater emphasis is placed on spiritual possession and occult practices.</a:t>
            </a:r>
          </a:p>
          <a:p>
            <a:pPr fontAlgn="auto">
              <a:spcAft>
                <a:spcPts val="0"/>
              </a:spcAft>
              <a:defRPr/>
            </a:pPr>
            <a:endParaRPr lang="en-029" i="1"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029" smtClean="0"/>
              <a:t>Religion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029" dirty="0" smtClean="0"/>
              <a:t>Syncretism is a complex process whether African or Christian beliefs are dominant. The beliefs are better described as integrated as practitioners have melded both European and African elements which are very hard to deconstruct and explain.</a:t>
            </a:r>
          </a:p>
          <a:p>
            <a:pPr fontAlgn="auto">
              <a:spcAft>
                <a:spcPts val="0"/>
              </a:spcAft>
              <a:defRPr/>
            </a:pPr>
            <a:r>
              <a:rPr lang="en-029" dirty="0" smtClean="0"/>
              <a:t>The beliefs aren’t merely just retentions but are hybrids formed under subjugation and resilience to for an identity.</a:t>
            </a:r>
          </a:p>
          <a:p>
            <a:pPr fontAlgn="auto">
              <a:spcAft>
                <a:spcPts val="0"/>
              </a:spcAft>
              <a:defRPr/>
            </a:pPr>
            <a:r>
              <a:rPr lang="en-029" dirty="0" smtClean="0"/>
              <a:t>Not surprisingly major Christian denominations such as Catholicism and Anglicanism are currently being creolized. Clapping, dancing and drumming are a mainstay in worship today</a:t>
            </a:r>
            <a:endParaRPr lang="en-029"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029" smtClean="0"/>
              <a:t>Language</a:t>
            </a:r>
          </a:p>
        </p:txBody>
      </p:sp>
      <p:sp>
        <p:nvSpPr>
          <p:cNvPr id="90115" name="Content Placeholder 2"/>
          <p:cNvSpPr>
            <a:spLocks noGrp="1"/>
          </p:cNvSpPr>
          <p:nvPr>
            <p:ph idx="1"/>
          </p:nvPr>
        </p:nvSpPr>
        <p:spPr/>
        <p:txBody>
          <a:bodyPr/>
          <a:lstStyle/>
          <a:p>
            <a:r>
              <a:rPr lang="en-029" sz="2400" smtClean="0"/>
              <a:t>Caribbean languages are extremely hybridized mainly of the dominant European language as well as words sprinkled from other languages and expressed through oral culture</a:t>
            </a:r>
          </a:p>
          <a:p>
            <a:r>
              <a:rPr lang="en-029" sz="2400" smtClean="0"/>
              <a:t>African languages from the enslaved were not usually written languages and were mixed to form creole languages which differed immensely from the European master tongue.</a:t>
            </a:r>
          </a:p>
          <a:p>
            <a:r>
              <a:rPr lang="en-029" sz="2400" smtClean="0"/>
              <a:t>These are referred to as creole or patois. Each country has their own type which has emerged due to immense hybridization.</a:t>
            </a:r>
          </a:p>
          <a:p>
            <a:r>
              <a:rPr lang="en-029" sz="2400" smtClean="0"/>
              <a:t>Each language has a specific structure and lexicon which tremendously differs from the standard, either created or adopted from other languages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029" smtClean="0"/>
              <a:t>Language</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029" dirty="0" smtClean="0"/>
              <a:t>Each type whether English, French or Dutch creole is considered a fully developed language as it meets the needs of those in the society. It is usually the mother tongue of all residents in a specific Caribbean country.</a:t>
            </a:r>
          </a:p>
          <a:p>
            <a:pPr fontAlgn="auto">
              <a:spcAft>
                <a:spcPts val="0"/>
              </a:spcAft>
              <a:defRPr/>
            </a:pPr>
            <a:r>
              <a:rPr lang="en-029" dirty="0" smtClean="0"/>
              <a:t>Creole, especially in the Anglophone Caribbean is expressed as a continuum, where one end is the extreme of creole (</a:t>
            </a:r>
            <a:r>
              <a:rPr lang="en-029" i="1" dirty="0" smtClean="0"/>
              <a:t>basilect</a:t>
            </a:r>
            <a:r>
              <a:rPr lang="en-029" dirty="0" smtClean="0"/>
              <a:t>) and the other Standard English. In between includes language used for all different situations. </a:t>
            </a:r>
            <a:r>
              <a:rPr lang="en-029" i="1" dirty="0" smtClean="0"/>
              <a:t>Mesolect </a:t>
            </a:r>
            <a:r>
              <a:rPr lang="en-029" dirty="0" smtClean="0"/>
              <a:t>tends to be used by most creole speakers and it is easier to shift between creole and the standard language.</a:t>
            </a:r>
            <a:endParaRPr lang="en-029"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029" smtClean="0"/>
              <a:t>Political Caribbean</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defRPr/>
            </a:pPr>
            <a:r>
              <a:rPr lang="en-US" dirty="0"/>
              <a:t>Three kinds of governmental systems exist: </a:t>
            </a:r>
            <a:r>
              <a:rPr lang="en-US" b="1" dirty="0"/>
              <a:t>independent states, associated states and colonial dependencies</a:t>
            </a:r>
            <a:r>
              <a:rPr lang="en-US" dirty="0"/>
              <a:t>. Several of the former colonial powers still possess territories in the Caribbean or have very close relations with them. </a:t>
            </a:r>
            <a:endParaRPr lang="en-US" dirty="0" smtClean="0"/>
          </a:p>
          <a:p>
            <a:pPr fontAlgn="auto">
              <a:spcAft>
                <a:spcPts val="0"/>
              </a:spcAft>
              <a:defRPr/>
            </a:pPr>
            <a:r>
              <a:rPr lang="en-US" dirty="0" smtClean="0"/>
              <a:t>Guadeloupe, Martinique </a:t>
            </a:r>
            <a:r>
              <a:rPr lang="en-US" dirty="0"/>
              <a:t>and French Guyana are so called "</a:t>
            </a:r>
            <a:r>
              <a:rPr lang="en-US" b="1" i="1" dirty="0" err="1" smtClean="0"/>
              <a:t>departementes</a:t>
            </a:r>
            <a:r>
              <a:rPr lang="en-US" b="1" i="1" dirty="0" smtClean="0"/>
              <a:t> </a:t>
            </a:r>
            <a:r>
              <a:rPr lang="en-US" b="1" i="1" dirty="0" err="1" smtClean="0"/>
              <a:t>d'outre-mer</a:t>
            </a:r>
            <a:r>
              <a:rPr lang="en-US" dirty="0" smtClean="0"/>
              <a:t>” </a:t>
            </a:r>
            <a:r>
              <a:rPr lang="en-US" dirty="0"/>
              <a:t>and thus are </a:t>
            </a:r>
            <a:r>
              <a:rPr lang="en-US" dirty="0" smtClean="0"/>
              <a:t>part </a:t>
            </a:r>
            <a:r>
              <a:rPr lang="en-US" dirty="0"/>
              <a:t>of France's sovereign territory and part of the </a:t>
            </a:r>
            <a:r>
              <a:rPr lang="en-US" dirty="0" smtClean="0"/>
              <a:t>E.U.</a:t>
            </a:r>
          </a:p>
          <a:p>
            <a:pPr fontAlgn="auto">
              <a:spcAft>
                <a:spcPts val="0"/>
              </a:spcAft>
              <a:defRPr/>
            </a:pPr>
            <a:r>
              <a:rPr lang="en-US" dirty="0" smtClean="0"/>
              <a:t>Anguilla</a:t>
            </a:r>
            <a:r>
              <a:rPr lang="en-US" dirty="0"/>
              <a:t>, British Virgin Islands, Cayman Islands, Montserrat and Turks and Caicos are still </a:t>
            </a:r>
            <a:r>
              <a:rPr lang="en-US" b="1" dirty="0"/>
              <a:t>British crown </a:t>
            </a:r>
            <a:r>
              <a:rPr lang="en-US" b="1" dirty="0" smtClean="0"/>
              <a:t>colonies</a:t>
            </a:r>
          </a:p>
          <a:p>
            <a:pPr fontAlgn="auto">
              <a:spcAft>
                <a:spcPts val="0"/>
              </a:spcAft>
              <a:defRPr/>
            </a:pPr>
            <a:r>
              <a:rPr lang="en-US" dirty="0" smtClean="0"/>
              <a:t>Aruba</a:t>
            </a:r>
            <a:r>
              <a:rPr lang="en-US" dirty="0"/>
              <a:t>, Bonaire, Curacao, Saba, Saint Marten and St Eustatius are </a:t>
            </a:r>
            <a:r>
              <a:rPr lang="en-US" b="1" dirty="0"/>
              <a:t>dependencies of the Kingdom of the </a:t>
            </a:r>
            <a:r>
              <a:rPr lang="en-US" b="1" dirty="0" smtClean="0"/>
              <a:t>Netherlands</a:t>
            </a:r>
            <a:r>
              <a:rPr lang="en-US" dirty="0" smtClean="0"/>
              <a:t>. Puerto </a:t>
            </a:r>
            <a:r>
              <a:rPr lang="en-US" dirty="0"/>
              <a:t>Rico </a:t>
            </a:r>
            <a:r>
              <a:rPr lang="en-US" dirty="0" smtClean="0"/>
              <a:t>is an </a:t>
            </a:r>
            <a:r>
              <a:rPr lang="en-US" dirty="0"/>
              <a:t>associated </a:t>
            </a:r>
            <a:r>
              <a:rPr lang="en-US" dirty="0" smtClean="0"/>
              <a:t>state of the </a:t>
            </a:r>
            <a:r>
              <a:rPr lang="en-US" dirty="0"/>
              <a:t>USA.</a:t>
            </a:r>
            <a:endParaRPr lang="en-029" dirty="0"/>
          </a:p>
          <a:p>
            <a:pPr fontAlgn="auto">
              <a:spcAft>
                <a:spcPts val="0"/>
              </a:spcAft>
              <a:defRPr/>
            </a:pP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029" smtClean="0"/>
              <a:t>Language</a:t>
            </a:r>
          </a:p>
        </p:txBody>
      </p:sp>
      <p:sp>
        <p:nvSpPr>
          <p:cNvPr id="92163" name="Content Placeholder 2"/>
          <p:cNvSpPr>
            <a:spLocks noGrp="1"/>
          </p:cNvSpPr>
          <p:nvPr>
            <p:ph idx="1"/>
          </p:nvPr>
        </p:nvSpPr>
        <p:spPr>
          <a:xfrm>
            <a:off x="457200" y="1143000"/>
            <a:ext cx="8229600" cy="4525963"/>
          </a:xfrm>
        </p:spPr>
        <p:txBody>
          <a:bodyPr>
            <a:normAutofit fontScale="92500"/>
          </a:bodyPr>
          <a:lstStyle/>
          <a:p>
            <a:r>
              <a:rPr lang="en-029" sz="2300" smtClean="0"/>
              <a:t>Since the words used in English creole for example in Jamaican creole or Trinidadian creole are similar to the standard the social construction that these languages are corrupt has developed.</a:t>
            </a:r>
          </a:p>
          <a:p>
            <a:r>
              <a:rPr lang="en-029" sz="2300" smtClean="0"/>
              <a:t>This has arisen due to ideologies of European culture as superior and Hybridized cultural forms as inferior. </a:t>
            </a:r>
          </a:p>
          <a:p>
            <a:r>
              <a:rPr lang="en-029" sz="2300" smtClean="0"/>
              <a:t>French creoles are found in the patois of Dominica, St Lucia and all the French Territories and Haiti.</a:t>
            </a:r>
          </a:p>
          <a:p>
            <a:r>
              <a:rPr lang="en-029" sz="2300" smtClean="0"/>
              <a:t>It Haiti creole is called kweyol. The French lexicon creoles in the Anglo-Caribbean are not widely spoken but are extremely similar to the Franco-Caribbean.</a:t>
            </a:r>
          </a:p>
          <a:p>
            <a:r>
              <a:rPr lang="en-029" sz="2300" smtClean="0"/>
              <a:t>Haitian creole is different due to the Haitian revolution’s removal of French influence in 1804 the language structure differs immensely from others and is often debated as Ewe language with French vocab</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029" smtClean="0"/>
              <a:t>Cultural Change</a:t>
            </a:r>
          </a:p>
        </p:txBody>
      </p:sp>
      <p:sp>
        <p:nvSpPr>
          <p:cNvPr id="93187" name="Content Placeholder 2"/>
          <p:cNvSpPr>
            <a:spLocks noGrp="1"/>
          </p:cNvSpPr>
          <p:nvPr>
            <p:ph idx="1"/>
          </p:nvPr>
        </p:nvSpPr>
        <p:spPr/>
        <p:txBody>
          <a:bodyPr/>
          <a:lstStyle/>
          <a:p>
            <a:r>
              <a:rPr lang="en-029" smtClean="0"/>
              <a:t>The terms </a:t>
            </a:r>
            <a:r>
              <a:rPr lang="en-029" b="1" smtClean="0"/>
              <a:t>enculturation, acculturation, assimilation, transculturation and interculturation </a:t>
            </a:r>
            <a:r>
              <a:rPr lang="en-029" smtClean="0"/>
              <a:t>are accurately used to describe cultural change.</a:t>
            </a:r>
          </a:p>
          <a:p>
            <a:endParaRPr lang="en-029"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029" smtClean="0"/>
              <a:t>Enculturation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is a process of socialization where a person becomes part of another’s culture.</a:t>
            </a:r>
          </a:p>
          <a:p>
            <a:pPr fontAlgn="auto">
              <a:spcAft>
                <a:spcPts val="0"/>
              </a:spcAft>
              <a:defRPr/>
            </a:pPr>
            <a:r>
              <a:rPr lang="en-029" dirty="0" smtClean="0"/>
              <a:t>This can occur through assimilation or acculturation.</a:t>
            </a:r>
          </a:p>
          <a:p>
            <a:pPr fontAlgn="auto">
              <a:spcAft>
                <a:spcPts val="0"/>
              </a:spcAft>
              <a:defRPr/>
            </a:pPr>
            <a:r>
              <a:rPr lang="en-029" dirty="0" smtClean="0"/>
              <a:t>This has been tried by European Colonists. One has to note however of the view that one’s culture can be </a:t>
            </a:r>
            <a:r>
              <a:rPr lang="en-029" i="1" dirty="0" smtClean="0"/>
              <a:t>erased</a:t>
            </a:r>
            <a:r>
              <a:rPr lang="en-029" dirty="0" smtClean="0"/>
              <a:t> while being enculturated.</a:t>
            </a:r>
          </a:p>
          <a:p>
            <a:pPr fontAlgn="auto">
              <a:spcAft>
                <a:spcPts val="0"/>
              </a:spcAft>
              <a:defRPr/>
            </a:pPr>
            <a:r>
              <a:rPr lang="en-029" dirty="0" smtClean="0"/>
              <a:t>Once the practice still lives in one’s memory and can be practiced by others it isn't erased.</a:t>
            </a:r>
          </a:p>
          <a:p>
            <a:pPr fontAlgn="auto">
              <a:spcAft>
                <a:spcPts val="0"/>
              </a:spcAft>
              <a:defRPr/>
            </a:pPr>
            <a:r>
              <a:rPr lang="en-029" dirty="0" smtClean="0"/>
              <a:t>Enculturation alerts us to the possibility of cultural erasure.</a:t>
            </a:r>
          </a:p>
          <a:p>
            <a:pPr fontAlgn="auto">
              <a:spcAft>
                <a:spcPts val="0"/>
              </a:spcAft>
              <a:defRPr/>
            </a:pPr>
            <a:endParaRPr lang="en-029"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029" smtClean="0"/>
              <a:t>Acculturation</a:t>
            </a:r>
          </a:p>
        </p:txBody>
      </p:sp>
      <p:sp>
        <p:nvSpPr>
          <p:cNvPr id="3" name="Content Placeholder 2"/>
          <p:cNvSpPr>
            <a:spLocks noGrp="1"/>
          </p:cNvSpPr>
          <p:nvPr>
            <p:ph idx="1"/>
          </p:nvPr>
        </p:nvSpPr>
        <p:spPr>
          <a:xfrm>
            <a:off x="457200" y="1295400"/>
            <a:ext cx="8229600" cy="4525963"/>
          </a:xfrm>
        </p:spPr>
        <p:txBody>
          <a:bodyPr rtlCol="0">
            <a:noAutofit/>
          </a:bodyPr>
          <a:lstStyle/>
          <a:p>
            <a:pPr fontAlgn="auto">
              <a:spcAft>
                <a:spcPts val="0"/>
              </a:spcAft>
              <a:defRPr/>
            </a:pPr>
            <a:r>
              <a:rPr lang="en-029" sz="2260" dirty="0" smtClean="0"/>
              <a:t>Acculturation was used as the means for the colonies to develop an appreciation of British culture during colonization.</a:t>
            </a:r>
          </a:p>
          <a:p>
            <a:pPr fontAlgn="auto">
              <a:spcAft>
                <a:spcPts val="0"/>
              </a:spcAft>
              <a:defRPr/>
            </a:pPr>
            <a:r>
              <a:rPr lang="en-029" sz="2260" dirty="0" smtClean="0"/>
              <a:t>For example the adoption of English as an official language, English curriculum even institutions of laws and governance.</a:t>
            </a:r>
          </a:p>
          <a:p>
            <a:pPr fontAlgn="auto">
              <a:spcAft>
                <a:spcPts val="0"/>
              </a:spcAft>
              <a:defRPr/>
            </a:pPr>
            <a:r>
              <a:rPr lang="en-029" sz="2260" dirty="0" smtClean="0"/>
              <a:t>The belief was that subjects would be socialized into a deep appreciation of British culture, following its customs and practices; without the expectation of becoming British but encultured to produce a hybrid culture with English values</a:t>
            </a:r>
          </a:p>
          <a:p>
            <a:pPr fontAlgn="auto">
              <a:spcAft>
                <a:spcPts val="0"/>
              </a:spcAft>
              <a:defRPr/>
            </a:pPr>
            <a:r>
              <a:rPr lang="en-029" sz="2260" dirty="0" smtClean="0"/>
              <a:t>Acculturation meant the erasure of some aspects of African and Amerindian culture however a unique culture was formed where there was reverence to British values and an embrace of Afro-centric and other cultural forms (religion/language)</a:t>
            </a:r>
          </a:p>
          <a:p>
            <a:pPr fontAlgn="auto">
              <a:spcAft>
                <a:spcPts val="0"/>
              </a:spcAft>
              <a:defRPr/>
            </a:pPr>
            <a:r>
              <a:rPr lang="en-029" sz="2260" dirty="0" smtClean="0"/>
              <a:t>Retentions also existed through African herbal medicine and cooking i.e. Garifuna and the Maroons. </a:t>
            </a:r>
            <a:endParaRPr lang="en-029" sz="226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029" smtClean="0"/>
              <a:t>Assimilation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occurs when a dominant group makes a bid to enculturate another by attempting to supplant all aspects of its culture and make it over into the image of the dominant group.</a:t>
            </a:r>
          </a:p>
          <a:p>
            <a:pPr fontAlgn="auto">
              <a:spcAft>
                <a:spcPts val="0"/>
              </a:spcAft>
              <a:defRPr/>
            </a:pPr>
            <a:r>
              <a:rPr lang="en-029" dirty="0" smtClean="0"/>
              <a:t>For example the French assimilation policy where the French intended to convert her colonized people into French people, culturally speaking ignoring indigenous customs and values.</a:t>
            </a:r>
          </a:p>
          <a:p>
            <a:pPr fontAlgn="auto">
              <a:spcAft>
                <a:spcPts val="0"/>
              </a:spcAft>
              <a:defRPr/>
            </a:pPr>
            <a:r>
              <a:rPr lang="en-029" dirty="0" smtClean="0"/>
              <a:t>The colonies of Martinique and Guadeloupe are acknowledged as part of France however both ambivalently identify with their Caribbean Identity and their French citizenship showing that despite pressures Caribbean people have only been enculturated to a certain extent as hybridized Franco-Caribbean culture exists.</a:t>
            </a:r>
            <a:endParaRPr lang="en-029"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029" smtClean="0"/>
              <a:t>Transculturation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describes the process whereby a culture changes drastically, actually overcoming itself and translating into something new.</a:t>
            </a:r>
          </a:p>
          <a:p>
            <a:pPr fontAlgn="auto">
              <a:spcAft>
                <a:spcPts val="0"/>
              </a:spcAft>
              <a:defRPr/>
            </a:pPr>
            <a:r>
              <a:rPr lang="en-029" dirty="0" smtClean="0"/>
              <a:t>For instance Cuba before and after the revolution where cultures of pre-revolutionary Cuba has been transformed into a more rigid socialist perspective after 1962. However despite social change and collectivist economy many cultural beliefs remained</a:t>
            </a:r>
          </a:p>
          <a:p>
            <a:pPr fontAlgn="auto">
              <a:spcAft>
                <a:spcPts val="0"/>
              </a:spcAft>
              <a:defRPr/>
            </a:pPr>
            <a:r>
              <a:rPr lang="en-029" dirty="0" smtClean="0"/>
              <a:t>Another is the experience of ‘seasoning’ to slavery of newly arrived Africans by creole Africans. Despite many attempts at cultural erasure some elements of identity remained. </a:t>
            </a:r>
            <a:endParaRPr lang="en-029"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029" smtClean="0"/>
              <a:t>Interculturation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refers to the mixing of cultures that goes on between groups who share a space. The groups do not necessarily give up their own culture but participates in various ways in each others lives.</a:t>
            </a:r>
          </a:p>
          <a:p>
            <a:pPr fontAlgn="auto">
              <a:spcAft>
                <a:spcPts val="0"/>
              </a:spcAft>
              <a:defRPr/>
            </a:pPr>
            <a:r>
              <a:rPr lang="en-029" dirty="0" smtClean="0"/>
              <a:t>For example the meeting of Africans and other groups in a Culturally plural society such as Trinidad &amp; Tobago at schools or at the workplace.</a:t>
            </a:r>
            <a:endParaRPr lang="en-029"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029" smtClean="0"/>
              <a:t>Social Stratification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This is another characteristic through which Caribbean society can be identified.</a:t>
            </a:r>
          </a:p>
          <a:p>
            <a:pPr fontAlgn="auto">
              <a:spcAft>
                <a:spcPts val="0"/>
              </a:spcAft>
              <a:defRPr/>
            </a:pPr>
            <a:r>
              <a:rPr lang="en-029" dirty="0" smtClean="0"/>
              <a:t>It refers to </a:t>
            </a:r>
            <a:r>
              <a:rPr lang="en-029" i="1" dirty="0" smtClean="0"/>
              <a:t>the ranking of social groups according to one or more criteria deemed important in society.</a:t>
            </a:r>
            <a:endParaRPr lang="en-029" dirty="0" smtClean="0"/>
          </a:p>
          <a:p>
            <a:pPr fontAlgn="auto">
              <a:spcAft>
                <a:spcPts val="0"/>
              </a:spcAft>
              <a:defRPr/>
            </a:pPr>
            <a:r>
              <a:rPr lang="en-029" dirty="0" smtClean="0"/>
              <a:t>The ranking usually indicates the money, power or prestige of a specified group.</a:t>
            </a:r>
          </a:p>
          <a:p>
            <a:pPr fontAlgn="auto">
              <a:spcAft>
                <a:spcPts val="0"/>
              </a:spcAft>
              <a:defRPr/>
            </a:pPr>
            <a:r>
              <a:rPr lang="en-029" dirty="0" smtClean="0"/>
              <a:t>Different positions on the hierarchy are called social strata and status is a rank or position in the hierarchy.</a:t>
            </a:r>
          </a:p>
          <a:p>
            <a:pPr fontAlgn="auto">
              <a:spcAft>
                <a:spcPts val="0"/>
              </a:spcAft>
              <a:defRPr/>
            </a:pPr>
            <a:r>
              <a:rPr lang="en-029" dirty="0" smtClean="0"/>
              <a:t>This system indicates that groups in society are unequal and this condition persist across generations. </a:t>
            </a:r>
            <a:endParaRPr lang="en-029"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029" smtClean="0"/>
              <a:t>Social Stratification</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Ranking society may differ for example in closed systems of social stratification like the Caribbean society during slavery the criteria determining ones status was race and colour.</a:t>
            </a:r>
          </a:p>
          <a:p>
            <a:pPr fontAlgn="auto">
              <a:spcAft>
                <a:spcPts val="0"/>
              </a:spcAft>
              <a:defRPr/>
            </a:pPr>
            <a:r>
              <a:rPr lang="en-029" dirty="0" smtClean="0"/>
              <a:t>Therefore the system was closed to mobility as race was the determining factor.</a:t>
            </a:r>
          </a:p>
          <a:p>
            <a:pPr fontAlgn="auto">
              <a:spcAft>
                <a:spcPts val="0"/>
              </a:spcAft>
              <a:defRPr/>
            </a:pPr>
            <a:r>
              <a:rPr lang="en-029" dirty="0" smtClean="0"/>
              <a:t>Similarly for caste systems which are also closed one can only interact within one’s caste.</a:t>
            </a:r>
          </a:p>
          <a:p>
            <a:pPr fontAlgn="auto">
              <a:spcAft>
                <a:spcPts val="0"/>
              </a:spcAft>
              <a:defRPr/>
            </a:pPr>
            <a:r>
              <a:rPr lang="en-029" dirty="0" smtClean="0"/>
              <a:t>Closed system like these are based on ascribed or hereditary status.</a:t>
            </a:r>
            <a:endParaRPr lang="en-029"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029" smtClean="0"/>
              <a:t>Social inequality</a:t>
            </a:r>
          </a:p>
        </p:txBody>
      </p:sp>
      <p:sp>
        <p:nvSpPr>
          <p:cNvPr id="3" name="Content Placeholder 2"/>
          <p:cNvSpPr>
            <a:spLocks noGrp="1"/>
          </p:cNvSpPr>
          <p:nvPr>
            <p:ph idx="1"/>
          </p:nvPr>
        </p:nvSpPr>
        <p:spPr/>
        <p:txBody>
          <a:bodyPr rtlCol="0">
            <a:normAutofit/>
          </a:bodyPr>
          <a:lstStyle/>
          <a:p>
            <a:pPr fontAlgn="auto">
              <a:spcAft>
                <a:spcPts val="0"/>
              </a:spcAft>
              <a:defRPr/>
            </a:pPr>
            <a:r>
              <a:rPr lang="en-029" dirty="0" smtClean="0"/>
              <a:t>Stratified ranking systems of social groups are forms of institutional inequality meaning people have proportional access to privileges based on their position in the hierarchy.</a:t>
            </a:r>
          </a:p>
          <a:p>
            <a:pPr fontAlgn="auto">
              <a:spcAft>
                <a:spcPts val="0"/>
              </a:spcAft>
              <a:defRPr/>
            </a:pPr>
            <a:r>
              <a:rPr lang="en-029" dirty="0" smtClean="0"/>
              <a:t>Thus even a poor person with qualifications may lose a job to a wealthy not as qualified applicant.</a:t>
            </a:r>
          </a:p>
          <a:p>
            <a:pPr fontAlgn="auto">
              <a:spcAft>
                <a:spcPts val="0"/>
              </a:spcAft>
              <a:defRPr/>
            </a:pPr>
            <a:r>
              <a:rPr lang="en-029" dirty="0" smtClean="0"/>
              <a:t>In the Caribbean where colour is held in high regard it often happens that lighter coloured individuals obtain better jobs and better marriage prospects and opportunities than those ranked lower on these traits</a:t>
            </a:r>
          </a:p>
          <a:p>
            <a:pPr fontAlgn="auto">
              <a:spcAft>
                <a:spcPts val="0"/>
              </a:spcAft>
              <a:defRPr/>
            </a:pPr>
            <a:r>
              <a:rPr lang="en-029" dirty="0" smtClean="0"/>
              <a:t>This is an example of social stratification maintains inequality where groups with more money obstruct other groups from moving upwards in society and are called </a:t>
            </a:r>
            <a:r>
              <a:rPr lang="en-029" b="1" dirty="0" smtClean="0"/>
              <a:t>gatekeepers</a:t>
            </a:r>
            <a:r>
              <a:rPr lang="en-029" dirty="0" smtClean="0"/>
              <a:t>.</a:t>
            </a:r>
            <a:endParaRPr lang="en-029"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3030</TotalTime>
  <Words>22968</Words>
  <Application>Microsoft Office PowerPoint</Application>
  <PresentationFormat>On-screen Show (4:3)</PresentationFormat>
  <Paragraphs>1147</Paragraphs>
  <Slides>272</Slides>
  <Notes>0</Notes>
  <HiddenSlides>0</HiddenSlides>
  <MMClips>0</MMClips>
  <ScaleCrop>false</ScaleCrop>
  <HeadingPairs>
    <vt:vector size="4" baseType="variant">
      <vt:variant>
        <vt:lpstr>Theme</vt:lpstr>
      </vt:variant>
      <vt:variant>
        <vt:i4>1</vt:i4>
      </vt:variant>
      <vt:variant>
        <vt:lpstr>Slide Titles</vt:lpstr>
      </vt:variant>
      <vt:variant>
        <vt:i4>272</vt:i4>
      </vt:variant>
    </vt:vector>
  </HeadingPairs>
  <TitlesOfParts>
    <vt:vector size="273" baseType="lpstr">
      <vt:lpstr>Adjacency</vt:lpstr>
      <vt:lpstr>Carib Studies Module 1 Notes</vt:lpstr>
      <vt:lpstr>Locating the Caribbean</vt:lpstr>
      <vt:lpstr>Expected Learning Outcomes</vt:lpstr>
      <vt:lpstr>Location of the Caribbean</vt:lpstr>
      <vt:lpstr>Geographical Definition</vt:lpstr>
      <vt:lpstr>Historical Definition</vt:lpstr>
      <vt:lpstr>Geological Definition</vt:lpstr>
      <vt:lpstr>Geographical Definition</vt:lpstr>
      <vt:lpstr>Political Caribbean</vt:lpstr>
      <vt:lpstr>Political Caribbean</vt:lpstr>
      <vt:lpstr>Diasporic Caribbean</vt:lpstr>
      <vt:lpstr>Understanding Society and culture</vt:lpstr>
      <vt:lpstr>Understanding Society and Culture</vt:lpstr>
      <vt:lpstr>The Social</vt:lpstr>
      <vt:lpstr>The Social</vt:lpstr>
      <vt:lpstr>Concepts of ‘Society’ and ‘Culture’</vt:lpstr>
      <vt:lpstr>Society</vt:lpstr>
      <vt:lpstr>Society</vt:lpstr>
      <vt:lpstr>Elements of a society</vt:lpstr>
      <vt:lpstr>Population Characteristics</vt:lpstr>
      <vt:lpstr>Population Characteristics (Cont’d)</vt:lpstr>
      <vt:lpstr>Social Behaviour</vt:lpstr>
      <vt:lpstr>Social Behaviour (Cont’d)</vt:lpstr>
      <vt:lpstr>Social Institutions</vt:lpstr>
      <vt:lpstr>Culture</vt:lpstr>
      <vt:lpstr>Culture (Cont’d)</vt:lpstr>
      <vt:lpstr>Characteristics of Culture</vt:lpstr>
      <vt:lpstr>Characteristics (Cont’d)</vt:lpstr>
      <vt:lpstr>Characteristics (Cont’d)</vt:lpstr>
      <vt:lpstr>PowerPoint Presentation</vt:lpstr>
      <vt:lpstr>Characteristics (Cont’d)</vt:lpstr>
      <vt:lpstr>Characteristics (Cont’d)</vt:lpstr>
      <vt:lpstr>Material and Non-Material Culture</vt:lpstr>
      <vt:lpstr>Culture as Subculture</vt:lpstr>
      <vt:lpstr>Pluralism and Ethnocentrism</vt:lpstr>
      <vt:lpstr>SOCIETY AND CULTURE – WHERE DO THEY OVERLAP? </vt:lpstr>
      <vt:lpstr>SOCIETY AND CULTURE – WHERE DO THEY OVERLAP? </vt:lpstr>
      <vt:lpstr>SOCIETY AND CULTURE – WHERE DO THEY OVERLAP? </vt:lpstr>
      <vt:lpstr>SOCIETY AND CULTURE – WHERE DO THEY OVERLAP? </vt:lpstr>
      <vt:lpstr>PowerPoint Presentation</vt:lpstr>
      <vt:lpstr>The roles of the individual in the development of society and culture</vt:lpstr>
      <vt:lpstr>The roles of the individual in the development of society and culture</vt:lpstr>
      <vt:lpstr>Norms, Values and Behaviours</vt:lpstr>
      <vt:lpstr>Norms, Values and Behaviours</vt:lpstr>
      <vt:lpstr>Norms, Values and Behaviours</vt:lpstr>
      <vt:lpstr>Characteristic Caribbean Behaviours</vt:lpstr>
      <vt:lpstr>How do values originate</vt:lpstr>
      <vt:lpstr>How has geography shaped the values important in the Caribbean?  </vt:lpstr>
      <vt:lpstr>How has history shaped the values important in the Caribbean?  </vt:lpstr>
      <vt:lpstr>Cont’d</vt:lpstr>
      <vt:lpstr>HOW DO PEOPLE LEARN VALUES?</vt:lpstr>
      <vt:lpstr>Active Socialization</vt:lpstr>
      <vt:lpstr>Hierarchy of Values</vt:lpstr>
      <vt:lpstr>Latent and Manifest Acts</vt:lpstr>
      <vt:lpstr>Status and Roles</vt:lpstr>
      <vt:lpstr>Cultural Renewal, Retention and Erasure as a part of values</vt:lpstr>
      <vt:lpstr>Cultural Renewal, Retention and Erasure as a part of values</vt:lpstr>
      <vt:lpstr>Cultural Renewal, Retention and Erasure as a part of values</vt:lpstr>
      <vt:lpstr>Features of Caribbean society and culture</vt:lpstr>
      <vt:lpstr>Investigating features of Caribbean Society and Culture </vt:lpstr>
      <vt:lpstr>Cultural Diversity</vt:lpstr>
      <vt:lpstr>Cultural Diversity</vt:lpstr>
      <vt:lpstr>Commonalities and differences</vt:lpstr>
      <vt:lpstr>Historical Context of Caribbean Diversity</vt:lpstr>
      <vt:lpstr>Sociological Context of Caribbean Diversity</vt:lpstr>
      <vt:lpstr>Anthropological Context of Caribbean Diversity</vt:lpstr>
      <vt:lpstr>Cont’d</vt:lpstr>
      <vt:lpstr>The ‘us’ and ‘them’ syndrome</vt:lpstr>
      <vt:lpstr>Cultural Pluralism</vt:lpstr>
      <vt:lpstr>The ‘us’ and ‘them’ syndrome</vt:lpstr>
      <vt:lpstr>Positive and Negative effects of Cultural Diversity</vt:lpstr>
      <vt:lpstr>Hybridization</vt:lpstr>
      <vt:lpstr>Racial and Ethnic Hybridization</vt:lpstr>
      <vt:lpstr>Racial and Ethnic hybridization</vt:lpstr>
      <vt:lpstr>Racial and Ethnic hybridization</vt:lpstr>
      <vt:lpstr>Racial and Ethnic hybridization</vt:lpstr>
      <vt:lpstr>Racial and Ethnic hybridization</vt:lpstr>
      <vt:lpstr>Racial and Ethnic hybridization</vt:lpstr>
      <vt:lpstr>Cultural Hybridization</vt:lpstr>
      <vt:lpstr>The processes of Cultural Hybridization</vt:lpstr>
      <vt:lpstr>Cultural Erasure</vt:lpstr>
      <vt:lpstr>Cultural Retention</vt:lpstr>
      <vt:lpstr>Cultural Renewal</vt:lpstr>
      <vt:lpstr>Examples of Cultural Hybridization</vt:lpstr>
      <vt:lpstr>Religion</vt:lpstr>
      <vt:lpstr>Religion</vt:lpstr>
      <vt:lpstr>Religion</vt:lpstr>
      <vt:lpstr>Language</vt:lpstr>
      <vt:lpstr>Language</vt:lpstr>
      <vt:lpstr>Language</vt:lpstr>
      <vt:lpstr>Cultural Change</vt:lpstr>
      <vt:lpstr>Enculturation</vt:lpstr>
      <vt:lpstr>Acculturation</vt:lpstr>
      <vt:lpstr>Assimilation</vt:lpstr>
      <vt:lpstr>Transculturation</vt:lpstr>
      <vt:lpstr>Interculturation</vt:lpstr>
      <vt:lpstr>Social Stratification</vt:lpstr>
      <vt:lpstr>Social Stratification</vt:lpstr>
      <vt:lpstr>Social inequality</vt:lpstr>
      <vt:lpstr>Social Stratification Under Slavery</vt:lpstr>
      <vt:lpstr>Social Stratification Under Slavery</vt:lpstr>
      <vt:lpstr>Social class and Social stratification</vt:lpstr>
      <vt:lpstr>Social Mobility</vt:lpstr>
      <vt:lpstr>Social Mobility</vt:lpstr>
      <vt:lpstr>Tracing History in the Caribbean society and culture</vt:lpstr>
      <vt:lpstr>Expected Learning Outcomes</vt:lpstr>
      <vt:lpstr>Migrations</vt:lpstr>
      <vt:lpstr>Earliest Caribbean migrations</vt:lpstr>
      <vt:lpstr>Challenges to these ethnocentric assumptions</vt:lpstr>
      <vt:lpstr>Challenges to these ethnocentric assumptions</vt:lpstr>
      <vt:lpstr>European Migration</vt:lpstr>
      <vt:lpstr>European Migration</vt:lpstr>
      <vt:lpstr>European Migration</vt:lpstr>
      <vt:lpstr>European Migration</vt:lpstr>
      <vt:lpstr>Forced migration of Africans</vt:lpstr>
      <vt:lpstr>Slave Trade</vt:lpstr>
      <vt:lpstr>Slave Trade</vt:lpstr>
      <vt:lpstr>Effects of the Slave Trade</vt:lpstr>
      <vt:lpstr>Effects of the Slave Trade</vt:lpstr>
      <vt:lpstr>Effects of the Slave Trade</vt:lpstr>
      <vt:lpstr>Migration of Indentured Labourers</vt:lpstr>
      <vt:lpstr>Migration of Indentured Labourers</vt:lpstr>
      <vt:lpstr>Migration of Indentured Labourers</vt:lpstr>
      <vt:lpstr>Effects of Immigration</vt:lpstr>
      <vt:lpstr>PowerPoint Presentation</vt:lpstr>
      <vt:lpstr>Diversity of Indentureship</vt:lpstr>
      <vt:lpstr>Development of Systems of Production</vt:lpstr>
      <vt:lpstr>Encomienda</vt:lpstr>
      <vt:lpstr>Slavery</vt:lpstr>
      <vt:lpstr>Slavery as a total institution</vt:lpstr>
      <vt:lpstr>Slavery as a total institution</vt:lpstr>
      <vt:lpstr>The Plantation System</vt:lpstr>
      <vt:lpstr>The Plantation System</vt:lpstr>
      <vt:lpstr>The Plantation System</vt:lpstr>
      <vt:lpstr>Plantation Society</vt:lpstr>
      <vt:lpstr>Indentureship</vt:lpstr>
      <vt:lpstr>Indentureship</vt:lpstr>
      <vt:lpstr>Resistance</vt:lpstr>
      <vt:lpstr>Amerindian Resistance</vt:lpstr>
      <vt:lpstr>The African Resistance</vt:lpstr>
      <vt:lpstr>The African Resistance</vt:lpstr>
      <vt:lpstr>Revolution and Rebellion</vt:lpstr>
      <vt:lpstr>Peasantry</vt:lpstr>
      <vt:lpstr>Effects of Peasantry</vt:lpstr>
      <vt:lpstr>Effects of Peasantry</vt:lpstr>
      <vt:lpstr>Significance of Resistance</vt:lpstr>
      <vt:lpstr>Significance of Resistance</vt:lpstr>
      <vt:lpstr>Movements towards Independence</vt:lpstr>
      <vt:lpstr>Economic Enfranchisement</vt:lpstr>
      <vt:lpstr>Economic Enfranchisement</vt:lpstr>
      <vt:lpstr>Economic Enfranchisement</vt:lpstr>
      <vt:lpstr>Political Enfranchisement</vt:lpstr>
      <vt:lpstr>Political Enfranchisement</vt:lpstr>
      <vt:lpstr>Political Enfranchisement</vt:lpstr>
      <vt:lpstr>Developing geographic awareness</vt:lpstr>
      <vt:lpstr>Expected Learning Outcomes</vt:lpstr>
      <vt:lpstr>Geographical Perspectives on Environment, Society and Culture</vt:lpstr>
      <vt:lpstr>Caribbean Perspectives on Environment</vt:lpstr>
      <vt:lpstr>Environmental Hazards</vt:lpstr>
      <vt:lpstr>Environmental Degradation</vt:lpstr>
      <vt:lpstr>Natural processes of Environmental Change</vt:lpstr>
      <vt:lpstr>Environmental Disasters: Soil Erosion</vt:lpstr>
      <vt:lpstr>Social and Cultural Practices which Accelerate soil erosion: Deforestation</vt:lpstr>
      <vt:lpstr>Social and Cultural Practices which Accelerate soil erosion: Farming</vt:lpstr>
      <vt:lpstr>Effects of Soil Erosion</vt:lpstr>
      <vt:lpstr>Soil Conservation</vt:lpstr>
      <vt:lpstr>Soil Conservation</vt:lpstr>
      <vt:lpstr>Soil erosion and poverty</vt:lpstr>
      <vt:lpstr>Drought</vt:lpstr>
      <vt:lpstr>Size, Relief and Location</vt:lpstr>
      <vt:lpstr>Global changes in weather patterns</vt:lpstr>
      <vt:lpstr>Drought and Human Activity</vt:lpstr>
      <vt:lpstr>Effects of Drought</vt:lpstr>
      <vt:lpstr>Destruction of Coral Reefs</vt:lpstr>
      <vt:lpstr>Destruction of Coral Reefs</vt:lpstr>
      <vt:lpstr>Growth of Coral Reefs</vt:lpstr>
      <vt:lpstr>Coral reefs effects on culture &amp; society</vt:lpstr>
      <vt:lpstr>Natural Threats to the reefs</vt:lpstr>
      <vt:lpstr>Human Threats</vt:lpstr>
      <vt:lpstr>Hurricanes</vt:lpstr>
      <vt:lpstr>Formation of a Hurricane</vt:lpstr>
      <vt:lpstr>Features of A Hurricane</vt:lpstr>
      <vt:lpstr>Earthquakes and Volcanoes</vt:lpstr>
      <vt:lpstr>Divergent Plate Margins</vt:lpstr>
      <vt:lpstr>Convergent Plate Margins</vt:lpstr>
      <vt:lpstr>Transform Plate Margins</vt:lpstr>
      <vt:lpstr>PowerPoint Presentation</vt:lpstr>
      <vt:lpstr>Earthquakes</vt:lpstr>
      <vt:lpstr>Earthquakes</vt:lpstr>
      <vt:lpstr>Effects of Earthquakes</vt:lpstr>
      <vt:lpstr>Volcanoes</vt:lpstr>
      <vt:lpstr>Volcanoes</vt:lpstr>
      <vt:lpstr>Effects of Volcanoes</vt:lpstr>
      <vt:lpstr>Effects of Volcanoes</vt:lpstr>
      <vt:lpstr>Effects of Natural Disasters on the Caribbean</vt:lpstr>
      <vt:lpstr>Analysing social institutions</vt:lpstr>
      <vt:lpstr>Expected Learning Objectives</vt:lpstr>
      <vt:lpstr>Social Institutions</vt:lpstr>
      <vt:lpstr>Social Institutions</vt:lpstr>
      <vt:lpstr>Social Institution</vt:lpstr>
      <vt:lpstr>Social Institution</vt:lpstr>
      <vt:lpstr>The Family</vt:lpstr>
      <vt:lpstr>Historical Context</vt:lpstr>
      <vt:lpstr>The myth of the nuclear family</vt:lpstr>
      <vt:lpstr>The myth of the nuclear family</vt:lpstr>
      <vt:lpstr>Caribbean family forms</vt:lpstr>
      <vt:lpstr>Caribbean family forms</vt:lpstr>
      <vt:lpstr>Caribbean Family Forms</vt:lpstr>
      <vt:lpstr>Caribbean Family Forms</vt:lpstr>
      <vt:lpstr>Functionalist Perspective on Family</vt:lpstr>
      <vt:lpstr>Marxist/Conflict Perspective on the Family</vt:lpstr>
      <vt:lpstr>Impact of the family</vt:lpstr>
      <vt:lpstr>Impact of the family</vt:lpstr>
      <vt:lpstr>Impact of the family</vt:lpstr>
      <vt:lpstr>Impact of the family</vt:lpstr>
      <vt:lpstr>Impact of the family</vt:lpstr>
      <vt:lpstr>Education</vt:lpstr>
      <vt:lpstr>Historical Context of Education</vt:lpstr>
      <vt:lpstr>Historical Context of Education</vt:lpstr>
      <vt:lpstr>Historical Context of Education</vt:lpstr>
      <vt:lpstr>Historical Context of Education</vt:lpstr>
      <vt:lpstr>Purposes of Education</vt:lpstr>
      <vt:lpstr>Purposes of Education</vt:lpstr>
      <vt:lpstr>Purposes of Education</vt:lpstr>
      <vt:lpstr>Impact of Education</vt:lpstr>
      <vt:lpstr>Impact of Education</vt:lpstr>
      <vt:lpstr>Impact of Education</vt:lpstr>
      <vt:lpstr>Religion</vt:lpstr>
      <vt:lpstr>Historical Context of Religion</vt:lpstr>
      <vt:lpstr>Historical Context of Religion</vt:lpstr>
      <vt:lpstr>Historical Context of Religion</vt:lpstr>
      <vt:lpstr>Historical Context of Religion</vt:lpstr>
      <vt:lpstr>Impact of Religion</vt:lpstr>
      <vt:lpstr>Impact of Religion</vt:lpstr>
      <vt:lpstr>Impact of Religion</vt:lpstr>
      <vt:lpstr>The Justice System</vt:lpstr>
      <vt:lpstr>Historical Context</vt:lpstr>
      <vt:lpstr>Historical Context</vt:lpstr>
      <vt:lpstr>Historical Context</vt:lpstr>
      <vt:lpstr>Historical Context</vt:lpstr>
      <vt:lpstr>Historical Context</vt:lpstr>
      <vt:lpstr> Functionalist perspective of the justice system </vt:lpstr>
      <vt:lpstr>Conflict/Marxist Perspective on Justice System</vt:lpstr>
      <vt:lpstr>Impact of the Justice System on Society</vt:lpstr>
      <vt:lpstr>Impact of the Justice System</vt:lpstr>
      <vt:lpstr>Impact of the Justice System</vt:lpstr>
      <vt:lpstr>Interacting with the wider world</vt:lpstr>
      <vt:lpstr>Expected Learning Outcomes</vt:lpstr>
      <vt:lpstr>Imperialism and Colonization</vt:lpstr>
      <vt:lpstr>Neocolonial and postcolonial societies</vt:lpstr>
      <vt:lpstr>Influence of Extra-regional countries on the Caribbean</vt:lpstr>
      <vt:lpstr>Consumption Patterns</vt:lpstr>
      <vt:lpstr>Consumption Patterns</vt:lpstr>
      <vt:lpstr>Creative Expression</vt:lpstr>
      <vt:lpstr>Festivals</vt:lpstr>
      <vt:lpstr>Festivals</vt:lpstr>
      <vt:lpstr>Festivals</vt:lpstr>
      <vt:lpstr>Festivals</vt:lpstr>
      <vt:lpstr>Music</vt:lpstr>
      <vt:lpstr>Music</vt:lpstr>
      <vt:lpstr>Music</vt:lpstr>
      <vt:lpstr>Music</vt:lpstr>
      <vt:lpstr>Music</vt:lpstr>
      <vt:lpstr>Cuisine</vt:lpstr>
      <vt:lpstr>Cuisine</vt:lpstr>
      <vt:lpstr>Political Influence</vt:lpstr>
      <vt:lpstr>Political Influence</vt:lpstr>
      <vt:lpstr>Migration</vt:lpstr>
      <vt:lpstr>Migration</vt:lpstr>
      <vt:lpstr>Sport</vt:lpstr>
      <vt:lpstr>Tourism</vt:lpstr>
      <vt:lpstr>Rastafarianism</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Lindsay</dc:creator>
  <cp:lastModifiedBy>MOE_Student</cp:lastModifiedBy>
  <cp:revision>182</cp:revision>
  <dcterms:created xsi:type="dcterms:W3CDTF">2012-04-21T19:44:06Z</dcterms:created>
  <dcterms:modified xsi:type="dcterms:W3CDTF">2013-09-16T11:12:59Z</dcterms:modified>
</cp:coreProperties>
</file>