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3" r:id="rId1"/>
  </p:sldMasterIdLst>
  <p:notesMasterIdLst>
    <p:notesMasterId r:id="rId54"/>
  </p:notesMasterIdLst>
  <p:sldIdLst>
    <p:sldId id="257" r:id="rId2"/>
    <p:sldId id="301" r:id="rId3"/>
    <p:sldId id="258" r:id="rId4"/>
    <p:sldId id="264" r:id="rId5"/>
    <p:sldId id="303" r:id="rId6"/>
    <p:sldId id="302" r:id="rId7"/>
    <p:sldId id="265" r:id="rId8"/>
    <p:sldId id="296" r:id="rId9"/>
    <p:sldId id="298" r:id="rId10"/>
    <p:sldId id="299" r:id="rId11"/>
    <p:sldId id="267" r:id="rId12"/>
    <p:sldId id="268" r:id="rId13"/>
    <p:sldId id="269" r:id="rId14"/>
    <p:sldId id="270" r:id="rId15"/>
    <p:sldId id="304" r:id="rId16"/>
    <p:sldId id="305" r:id="rId17"/>
    <p:sldId id="271" r:id="rId18"/>
    <p:sldId id="272" r:id="rId19"/>
    <p:sldId id="273" r:id="rId20"/>
    <p:sldId id="274" r:id="rId21"/>
    <p:sldId id="275" r:id="rId22"/>
    <p:sldId id="276" r:id="rId23"/>
    <p:sldId id="277" r:id="rId24"/>
    <p:sldId id="278" r:id="rId25"/>
    <p:sldId id="279" r:id="rId26"/>
    <p:sldId id="280" r:id="rId27"/>
    <p:sldId id="262" r:id="rId28"/>
    <p:sldId id="307" r:id="rId29"/>
    <p:sldId id="315" r:id="rId30"/>
    <p:sldId id="316" r:id="rId31"/>
    <p:sldId id="318" r:id="rId32"/>
    <p:sldId id="306" r:id="rId33"/>
    <p:sldId id="317" r:id="rId34"/>
    <p:sldId id="319" r:id="rId35"/>
    <p:sldId id="320" r:id="rId36"/>
    <p:sldId id="321" r:id="rId37"/>
    <p:sldId id="309" r:id="rId38"/>
    <p:sldId id="310" r:id="rId39"/>
    <p:sldId id="311" r:id="rId40"/>
    <p:sldId id="312" r:id="rId41"/>
    <p:sldId id="313" r:id="rId42"/>
    <p:sldId id="314" r:id="rId43"/>
    <p:sldId id="284" r:id="rId44"/>
    <p:sldId id="285" r:id="rId45"/>
    <p:sldId id="286" r:id="rId46"/>
    <p:sldId id="297" r:id="rId47"/>
    <p:sldId id="287" r:id="rId48"/>
    <p:sldId id="295" r:id="rId49"/>
    <p:sldId id="290" r:id="rId50"/>
    <p:sldId id="291" r:id="rId51"/>
    <p:sldId id="292" r:id="rId52"/>
    <p:sldId id="293"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85069" autoAdjust="0"/>
  </p:normalViewPr>
  <p:slideViewPr>
    <p:cSldViewPr>
      <p:cViewPr varScale="1">
        <p:scale>
          <a:sx n="63" d="100"/>
          <a:sy n="63" d="100"/>
        </p:scale>
        <p:origin x="17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ea typeface="ＭＳ Ｐゴシック" pitchFamily="80"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ea typeface="ＭＳ Ｐゴシック" pitchFamily="80" charset="-128"/>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ea typeface="ＭＳ Ｐゴシック" pitchFamily="80"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ea typeface="ＭＳ Ｐゴシック" pitchFamily="80" charset="-128"/>
              </a:defRPr>
            </a:lvl1pPr>
          </a:lstStyle>
          <a:p>
            <a:pPr>
              <a:defRPr/>
            </a:pPr>
            <a:fld id="{4CDB6BAA-DC34-49E4-91A1-2AC52773D675}" type="slidenum">
              <a:rPr lang="en-US"/>
              <a:pPr>
                <a:defRPr/>
              </a:pPr>
              <a:t>‹#›</a:t>
            </a:fld>
            <a:endParaRPr lang="en-US"/>
          </a:p>
        </p:txBody>
      </p:sp>
    </p:spTree>
    <p:extLst>
      <p:ext uri="{BB962C8B-B14F-4D97-AF65-F5344CB8AC3E}">
        <p14:creationId xmlns:p14="http://schemas.microsoft.com/office/powerpoint/2010/main" val="162958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CFFB98D-3E9A-401A-AE0F-A7A862B3411F}" type="slidenum">
              <a:rPr lang="en-US" sz="1200" smtClean="0"/>
              <a:pPr/>
              <a:t>1</a:t>
            </a:fld>
            <a:endParaRPr lang="en-US" sz="12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379789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A519128-F79F-469D-84FB-FC8833214BC5}" type="slidenum">
              <a:rPr lang="en-US" sz="1200" smtClean="0"/>
              <a:pPr/>
              <a:t>13</a:t>
            </a:fld>
            <a:endParaRPr lang="en-US" sz="12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smtClean="0">
                <a:latin typeface="Helvetica" pitchFamily="80" charset="0"/>
                <a:ea typeface="ＭＳ Ｐゴシック" pitchFamily="34" charset="-128"/>
              </a:rPr>
              <a:t>In plate tectonics, a </a:t>
            </a:r>
            <a:r>
              <a:rPr lang="en-US" b="1" smtClean="0">
                <a:ea typeface="ＭＳ Ｐゴシック" pitchFamily="34" charset="-128"/>
              </a:rPr>
              <a:t>divergent boundary</a:t>
            </a:r>
            <a:r>
              <a:rPr lang="en-US" smtClean="0">
                <a:latin typeface="Helvetica" pitchFamily="80" charset="0"/>
                <a:ea typeface="ＭＳ Ｐゴシック" pitchFamily="34" charset="-128"/>
              </a:rPr>
              <a:t> is a linear feature that exists between two tectonic plates that are moving away from each other. These areas can form in the middle of </a:t>
            </a:r>
            <a:r>
              <a:rPr lang="en-US" smtClean="0">
                <a:solidFill>
                  <a:srgbClr val="002BB8"/>
                </a:solidFill>
                <a:latin typeface="Helvetica" pitchFamily="80" charset="0"/>
                <a:ea typeface="ＭＳ Ｐゴシック" pitchFamily="34" charset="-128"/>
              </a:rPr>
              <a:t>continents or on the ocean floor.</a:t>
            </a:r>
          </a:p>
          <a:p>
            <a:pPr eaLnBrk="1" hangingPunct="1">
              <a:buFontTx/>
              <a:buChar char="•"/>
            </a:pPr>
            <a:r>
              <a:rPr lang="en-US" smtClean="0">
                <a:solidFill>
                  <a:srgbClr val="002BB8"/>
                </a:solidFill>
                <a:latin typeface="Helvetica" pitchFamily="80" charset="0"/>
                <a:ea typeface="ＭＳ Ｐゴシック" pitchFamily="34" charset="-128"/>
              </a:rPr>
              <a:t>As the plates pull apart, hot molten material can rise up this newly formed pathway to the surface - causing volcanic activity.</a:t>
            </a:r>
          </a:p>
          <a:p>
            <a:pPr eaLnBrk="1" hangingPunct="1"/>
            <a:endParaRPr lang="en-US" smtClean="0">
              <a:solidFill>
                <a:srgbClr val="002BB8"/>
              </a:solidFill>
              <a:latin typeface="Helvetica" pitchFamily="80" charset="0"/>
              <a:ea typeface="ＭＳ Ｐゴシック" pitchFamily="34" charset="-128"/>
            </a:endParaRPr>
          </a:p>
          <a:p>
            <a:pPr eaLnBrk="1" hangingPunct="1"/>
            <a:r>
              <a:rPr lang="en-US" smtClean="0">
                <a:solidFill>
                  <a:srgbClr val="002BB8"/>
                </a:solidFill>
                <a:latin typeface="Helvetica" pitchFamily="80" charset="0"/>
                <a:ea typeface="ＭＳ Ｐゴシック" pitchFamily="34" charset="-128"/>
              </a:rPr>
              <a:t>Presenter: Reiterate the process by going through the diagram, including the presence of mantle convection cells causing the plates to break apart and also as a source for new molten material.</a:t>
            </a:r>
          </a:p>
          <a:p>
            <a:pPr eaLnBrk="1" hangingPunct="1"/>
            <a:endParaRPr lang="en-US" smtClean="0">
              <a:solidFill>
                <a:srgbClr val="002BB8"/>
              </a:solidFill>
              <a:latin typeface="Helvetica" pitchFamily="80" charset="0"/>
              <a:ea typeface="ＭＳ Ｐゴシック" pitchFamily="34" charset="-128"/>
            </a:endParaRPr>
          </a:p>
          <a:p>
            <a:pPr eaLnBrk="1" hangingPunct="1">
              <a:buFontTx/>
              <a:buChar char="•"/>
            </a:pPr>
            <a:r>
              <a:rPr lang="en-US" smtClean="0">
                <a:solidFill>
                  <a:srgbClr val="002BB8"/>
                </a:solidFill>
                <a:latin typeface="Helvetica" pitchFamily="80" charset="0"/>
                <a:ea typeface="ＭＳ Ｐゴシック" pitchFamily="34" charset="-128"/>
              </a:rPr>
              <a:t>Where a divergent boundary forms on a continent it is called a RIFT or CONTINENTAL RIFT, e.g. African Rift Valley.</a:t>
            </a:r>
          </a:p>
          <a:p>
            <a:pPr eaLnBrk="1" hangingPunct="1">
              <a:buFontTx/>
              <a:buChar char="•"/>
            </a:pPr>
            <a:r>
              <a:rPr lang="en-US" smtClean="0">
                <a:solidFill>
                  <a:srgbClr val="002BB8"/>
                </a:solidFill>
                <a:latin typeface="Helvetica" pitchFamily="80" charset="0"/>
                <a:ea typeface="ＭＳ Ｐゴシック" pitchFamily="34" charset="-128"/>
              </a:rPr>
              <a:t>Where a divergent boundary forms under the ocean it is called an OCEAN RIDGE.</a:t>
            </a:r>
          </a:p>
          <a:p>
            <a:pPr eaLnBrk="1" hangingPunct="1"/>
            <a:endParaRPr lang="en-US" smtClean="0">
              <a:solidFill>
                <a:srgbClr val="002BB8"/>
              </a:solidFill>
              <a:latin typeface="Helvetica" pitchFamily="80" charset="0"/>
              <a:ea typeface="ＭＳ Ｐゴシック" pitchFamily="34" charset="-128"/>
            </a:endParaRPr>
          </a:p>
        </p:txBody>
      </p:sp>
    </p:spTree>
    <p:extLst>
      <p:ext uri="{BB962C8B-B14F-4D97-AF65-F5344CB8AC3E}">
        <p14:creationId xmlns:p14="http://schemas.microsoft.com/office/powerpoint/2010/main" val="144804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318FA7-D0FB-4610-9D3E-4CF32A3BEFFF}" type="slidenum">
              <a:rPr lang="en-US" sz="1200" smtClean="0"/>
              <a:pPr/>
              <a:t>14</a:t>
            </a:fld>
            <a:endParaRPr lang="en-US" sz="12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Ocean Ridges: This map shows the age of the oceanic crust. The red colouring shows the youngest ages, whilst the dark blue shows the oldest ages (around 200 million years old). </a:t>
            </a:r>
          </a:p>
          <a:p>
            <a:pPr eaLnBrk="1" hangingPunct="1"/>
            <a:r>
              <a:rPr lang="en-US" smtClean="0">
                <a:ea typeface="ＭＳ Ｐゴシック" pitchFamily="34" charset="-128"/>
              </a:rPr>
              <a:t>Presenter ask: Where are the Ocean Ridges located? I.e. where are the divergent boundaries?</a:t>
            </a:r>
          </a:p>
          <a:p>
            <a:pPr eaLnBrk="1" hangingPunct="1"/>
            <a:endParaRPr lang="en-US" smtClean="0">
              <a:ea typeface="ＭＳ Ｐゴシック" pitchFamily="34" charset="-128"/>
            </a:endParaRPr>
          </a:p>
          <a:p>
            <a:pPr eaLnBrk="1" hangingPunct="1"/>
            <a:r>
              <a:rPr lang="en-US" smtClean="0">
                <a:ea typeface="ＭＳ Ｐゴシック" pitchFamily="34" charset="-128"/>
              </a:rPr>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pPr eaLnBrk="1" hangingPunct="1"/>
            <a:endParaRPr lang="en-US" smtClean="0">
              <a:ea typeface="ＭＳ Ｐゴシック" pitchFamily="34" charset="-128"/>
            </a:endParaRPr>
          </a:p>
          <a:p>
            <a:pPr eaLnBrk="1" hangingPunct="1"/>
            <a:r>
              <a:rPr lang="en-US" smtClean="0">
                <a:ea typeface="ＭＳ Ｐゴシック" pitchFamily="34" charset="-128"/>
              </a:rPr>
              <a:t>Presenter: Before moving on to the next slide, point out Iceland. The divergent boundary runs straight through Iceland….</a:t>
            </a:r>
          </a:p>
        </p:txBody>
      </p:sp>
    </p:spTree>
    <p:extLst>
      <p:ext uri="{BB962C8B-B14F-4D97-AF65-F5344CB8AC3E}">
        <p14:creationId xmlns:p14="http://schemas.microsoft.com/office/powerpoint/2010/main" val="99792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D92457B-BC08-47C2-9987-8E2E7B5ADE52}" type="slidenum">
              <a:rPr lang="en-US" sz="1200" smtClean="0"/>
              <a:pPr/>
              <a:t>15</a:t>
            </a:fld>
            <a:endParaRPr lang="en-US" sz="12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Ocean Ridges: This map shows the age of the oceanic crust. The red colouring shows the youngest ages, whilst the dark blue shows the oldest ages (around 200 million years old). </a:t>
            </a:r>
          </a:p>
          <a:p>
            <a:pPr eaLnBrk="1" hangingPunct="1"/>
            <a:r>
              <a:rPr lang="en-US" smtClean="0">
                <a:ea typeface="ＭＳ Ｐゴシック" pitchFamily="34" charset="-128"/>
              </a:rPr>
              <a:t>Presenter ask: Where are the Ocean Ridges located? I.e. where are the divergent boundaries?</a:t>
            </a:r>
          </a:p>
          <a:p>
            <a:pPr eaLnBrk="1" hangingPunct="1"/>
            <a:endParaRPr lang="en-US" smtClean="0">
              <a:ea typeface="ＭＳ Ｐゴシック" pitchFamily="34" charset="-128"/>
            </a:endParaRPr>
          </a:p>
          <a:p>
            <a:pPr eaLnBrk="1" hangingPunct="1"/>
            <a:r>
              <a:rPr lang="en-US" smtClean="0">
                <a:ea typeface="ＭＳ Ｐゴシック" pitchFamily="34" charset="-128"/>
              </a:rPr>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pPr eaLnBrk="1" hangingPunct="1"/>
            <a:endParaRPr lang="en-US" smtClean="0">
              <a:ea typeface="ＭＳ Ｐゴシック" pitchFamily="34" charset="-128"/>
            </a:endParaRPr>
          </a:p>
          <a:p>
            <a:pPr eaLnBrk="1" hangingPunct="1"/>
            <a:r>
              <a:rPr lang="en-US" smtClean="0">
                <a:ea typeface="ＭＳ Ｐゴシック" pitchFamily="34" charset="-128"/>
              </a:rPr>
              <a:t>Presenter: Before moving on to the next slide, point out Iceland. The divergent boundary runs straight through Iceland….</a:t>
            </a:r>
          </a:p>
        </p:txBody>
      </p:sp>
    </p:spTree>
    <p:extLst>
      <p:ext uri="{BB962C8B-B14F-4D97-AF65-F5344CB8AC3E}">
        <p14:creationId xmlns:p14="http://schemas.microsoft.com/office/powerpoint/2010/main" val="296232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CFB003B-56BF-42EA-B9F5-78D990DF3BE9}" type="slidenum">
              <a:rPr lang="en-US" sz="1200" smtClean="0"/>
              <a:pPr/>
              <a:t>16</a:t>
            </a:fld>
            <a:endParaRPr lang="en-US" sz="12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Ocean Ridges: This map shows the age of the oceanic crust. The red colouring shows the youngest ages, whilst the dark blue shows the oldest ages (around 200 million years old). </a:t>
            </a:r>
          </a:p>
          <a:p>
            <a:pPr eaLnBrk="1" hangingPunct="1"/>
            <a:r>
              <a:rPr lang="en-US" smtClean="0">
                <a:ea typeface="ＭＳ Ｐゴシック" pitchFamily="34" charset="-128"/>
              </a:rPr>
              <a:t>Presenter ask: Where are the Ocean Ridges located? I.e. where are the divergent boundaries?</a:t>
            </a:r>
          </a:p>
          <a:p>
            <a:pPr eaLnBrk="1" hangingPunct="1"/>
            <a:endParaRPr lang="en-US" smtClean="0">
              <a:ea typeface="ＭＳ Ｐゴシック" pitchFamily="34" charset="-128"/>
            </a:endParaRPr>
          </a:p>
          <a:p>
            <a:pPr eaLnBrk="1" hangingPunct="1"/>
            <a:r>
              <a:rPr lang="en-US" smtClean="0">
                <a:ea typeface="ＭＳ Ｐゴシック" pitchFamily="34" charset="-128"/>
              </a:rPr>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pPr eaLnBrk="1" hangingPunct="1"/>
            <a:endParaRPr lang="en-US" smtClean="0">
              <a:ea typeface="ＭＳ Ｐゴシック" pitchFamily="34" charset="-128"/>
            </a:endParaRPr>
          </a:p>
          <a:p>
            <a:pPr eaLnBrk="1" hangingPunct="1"/>
            <a:r>
              <a:rPr lang="en-US" smtClean="0">
                <a:ea typeface="ＭＳ Ｐゴシック" pitchFamily="34" charset="-128"/>
              </a:rPr>
              <a:t>Presenter: Before moving on to the next slide, point out Iceland. The divergent boundary runs straight through Iceland….</a:t>
            </a:r>
          </a:p>
        </p:txBody>
      </p:sp>
    </p:spTree>
    <p:extLst>
      <p:ext uri="{BB962C8B-B14F-4D97-AF65-F5344CB8AC3E}">
        <p14:creationId xmlns:p14="http://schemas.microsoft.com/office/powerpoint/2010/main" val="354502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55B3564-19F7-4DED-A9BE-0E99FDA7AEC8}" type="slidenum">
              <a:rPr lang="en-US" sz="1200" smtClean="0"/>
              <a:pPr/>
              <a:t>17</a:t>
            </a:fld>
            <a:endParaRPr lang="en-US" sz="12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smtClean="0">
                <a:ea typeface="ＭＳ Ｐゴシック" pitchFamily="34" charset="-128"/>
              </a:rPr>
              <a:t>Iceland is located right on top of a divergent boundary. In fact, the island exists because of this feature.</a:t>
            </a:r>
          </a:p>
          <a:p>
            <a:pPr eaLnBrk="1" hangingPunct="1">
              <a:buFontTx/>
              <a:buChar char="•"/>
            </a:pPr>
            <a:r>
              <a:rPr lang="en-US" smtClean="0">
                <a:ea typeface="ＭＳ Ｐゴシック" pitchFamily="34" charset="-128"/>
              </a:rPr>
              <a:t>As the North American and Eurasian plates were pulled apart (see map) volcanic activity occurred along the cracks and fissures (see photographs). </a:t>
            </a:r>
          </a:p>
          <a:p>
            <a:pPr eaLnBrk="1" hangingPunct="1">
              <a:buFontTx/>
              <a:buChar char="•"/>
            </a:pPr>
            <a:r>
              <a:rPr lang="en-US" smtClean="0">
                <a:ea typeface="ＭＳ Ｐゴシック" pitchFamily="34" charset="-128"/>
              </a:rPr>
              <a:t>With many eruptions over time the island grew out of the sea!</a:t>
            </a:r>
          </a:p>
          <a:p>
            <a:pPr eaLnBrk="1" hangingPunct="1">
              <a:buFontTx/>
              <a:buChar char="•"/>
            </a:pPr>
            <a:endParaRPr lang="en-US" smtClean="0">
              <a:ea typeface="ＭＳ Ｐゴシック" pitchFamily="34" charset="-128"/>
            </a:endParaRPr>
          </a:p>
          <a:p>
            <a:pPr eaLnBrk="1" hangingPunct="1">
              <a:buFontTx/>
              <a:buChar char="•"/>
            </a:pPr>
            <a:r>
              <a:rPr lang="en-US" smtClean="0">
                <a:ea typeface="ＭＳ Ｐゴシック" pitchFamily="34" charset="-128"/>
              </a:rPr>
              <a:t>Question: Why don’t we have islands like Iceland where ever we get an Ocean Ridge?</a:t>
            </a:r>
          </a:p>
          <a:p>
            <a:pPr eaLnBrk="1" hangingPunct="1">
              <a:buFontTx/>
              <a:buChar char="•"/>
            </a:pPr>
            <a:r>
              <a:rPr lang="en-US" smtClean="0">
                <a:ea typeface="ＭＳ Ｐゴシック" pitchFamily="34" charset="-128"/>
              </a:rPr>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222801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BF5A955-A1D8-441D-9086-0725C6DD88D7}" type="slidenum">
              <a:rPr lang="en-US" sz="1200" smtClean="0"/>
              <a:pPr/>
              <a:t>18</a:t>
            </a:fld>
            <a:endParaRPr lang="en-US" sz="12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Convergent boundaries are where the plates move towards each other.</a:t>
            </a:r>
          </a:p>
          <a:p>
            <a:pPr eaLnBrk="1" hangingPunct="1"/>
            <a:r>
              <a:rPr lang="en-US" smtClean="0">
                <a:ea typeface="ＭＳ Ｐゴシック" pitchFamily="34" charset="-128"/>
              </a:rPr>
              <a:t>There are three types of convergent boundary, each defined by what type of crust (continental or oceanic) is coming together.</a:t>
            </a:r>
          </a:p>
          <a:p>
            <a:pPr eaLnBrk="1" hangingPunct="1"/>
            <a:r>
              <a:rPr lang="en-US" smtClean="0">
                <a:ea typeface="ＭＳ Ｐゴシック" pitchFamily="34" charset="-128"/>
              </a:rPr>
              <a:t>Therefore we can have: continent-continent collision, continent-oceanic crust collision or ocean-ocean collision….</a:t>
            </a:r>
          </a:p>
        </p:txBody>
      </p:sp>
    </p:spTree>
    <p:extLst>
      <p:ext uri="{BB962C8B-B14F-4D97-AF65-F5344CB8AC3E}">
        <p14:creationId xmlns:p14="http://schemas.microsoft.com/office/powerpoint/2010/main" val="299213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57D206E-2112-4153-AE94-67ED7617C93B}" type="slidenum">
              <a:rPr lang="en-US" sz="1200" smtClean="0"/>
              <a:pPr/>
              <a:t>19</a:t>
            </a:fld>
            <a:endParaRPr lang="en-US" sz="12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extLst>
      <p:ext uri="{BB962C8B-B14F-4D97-AF65-F5344CB8AC3E}">
        <p14:creationId xmlns:p14="http://schemas.microsoft.com/office/powerpoint/2010/main" val="9290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F968FD2-0C97-44DA-A7B2-76F3A20EE5A1}" type="slidenum">
              <a:rPr lang="en-US" sz="1200" smtClean="0"/>
              <a:pPr/>
              <a:t>20</a:t>
            </a:fld>
            <a:endParaRPr lang="en-US" sz="1200" smtClean="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latin typeface="Helvetica" pitchFamily="80" charset="0"/>
                <a:ea typeface="ＭＳ Ｐゴシック" pitchFamily="34" charset="-128"/>
              </a:rPr>
              <a:t>Example: </a:t>
            </a:r>
          </a:p>
          <a:p>
            <a:pPr eaLnBrk="1" hangingPunct="1">
              <a:buFontTx/>
              <a:buChar char="•"/>
            </a:pPr>
            <a:r>
              <a:rPr lang="en-US" smtClean="0">
                <a:latin typeface="Helvetica" pitchFamily="80" charset="0"/>
                <a:ea typeface="ＭＳ Ｐゴシック" pitchFamily="34" charset="-128"/>
              </a:rPr>
              <a:t>India used to be an island, but about 15 million years ago it crashed into Asia (see map). </a:t>
            </a:r>
          </a:p>
          <a:p>
            <a:pPr eaLnBrk="1" hangingPunct="1">
              <a:buFontTx/>
              <a:buChar char="•"/>
            </a:pPr>
            <a:r>
              <a:rPr lang="en-US" smtClean="0">
                <a:latin typeface="Helvetica" pitchFamily="80" charset="0"/>
                <a:ea typeface="ＭＳ Ｐゴシック" pitchFamily="34" charset="-128"/>
              </a:rPr>
              <a:t>As continental crust was pushing against continental crust the Himalayan mountain belt was pushed up.</a:t>
            </a:r>
          </a:p>
          <a:p>
            <a:pPr eaLnBrk="1" hangingPunct="1">
              <a:buFontTx/>
              <a:buChar char="•"/>
            </a:pPr>
            <a:r>
              <a:rPr lang="en-US" smtClean="0">
                <a:ea typeface="ＭＳ Ｐゴシック" pitchFamily="34" charset="-128"/>
              </a:rPr>
              <a:t>“</a:t>
            </a:r>
            <a:r>
              <a:rPr lang="en-US" smtClean="0">
                <a:latin typeface="Helvetica" pitchFamily="80" charset="0"/>
                <a:ea typeface="ＭＳ Ｐゴシック" pitchFamily="34" charset="-128"/>
              </a:rPr>
              <a:t>Mountains</a:t>
            </a:r>
            <a:r>
              <a:rPr lang="en-US" smtClean="0">
                <a:ea typeface="ＭＳ Ｐゴシック" pitchFamily="34" charset="-128"/>
              </a:rPr>
              <a:t>”</a:t>
            </a:r>
            <a:r>
              <a:rPr lang="en-US" smtClean="0">
                <a:latin typeface="Helvetica" pitchFamily="80" charset="0"/>
                <a:ea typeface="ＭＳ Ｐゴシック" pitchFamily="34" charset="-128"/>
              </a:rPr>
              <a:t> were also pushed down into the mantle as the normally 35 km thick crust is approximately 70 km thick in this region.</a:t>
            </a:r>
          </a:p>
          <a:p>
            <a:pPr lvl="2" eaLnBrk="1" hangingPunct="1">
              <a:buFontTx/>
              <a:buChar char="•"/>
            </a:pPr>
            <a:r>
              <a:rPr lang="en-US" smtClean="0">
                <a:latin typeface="Helvetica" pitchFamily="80" charset="0"/>
                <a:ea typeface="ＭＳ Ｐゴシック" pitchFamily="34" charset="-128"/>
              </a:rPr>
              <a:t>Mt Everest is the highest altitude mountain on our planet standing 8,840 metres high. This means that below the surface at the foot of the mountain the crust is a further 61 km deep!!</a:t>
            </a:r>
          </a:p>
          <a:p>
            <a:pPr lvl="2" eaLnBrk="1" hangingPunct="1">
              <a:buFontTx/>
              <a:buChar char="•"/>
            </a:pPr>
            <a:endParaRPr lang="en-US" smtClean="0">
              <a:latin typeface="Helvetica" pitchFamily="80" charset="0"/>
              <a:ea typeface="ＭＳ Ｐゴシック" pitchFamily="34" charset="-128"/>
            </a:endParaRPr>
          </a:p>
          <a:p>
            <a:pPr eaLnBrk="1" hangingPunct="1">
              <a:buFontTx/>
              <a:buChar char="•"/>
            </a:pPr>
            <a:endParaRPr lang="en-US" smtClean="0">
              <a:latin typeface="Helvetica" pitchFamily="80" charset="0"/>
              <a:ea typeface="ＭＳ Ｐゴシック" pitchFamily="34" charset="-128"/>
            </a:endParaRPr>
          </a:p>
          <a:p>
            <a:pPr eaLnBrk="1" hangingPunct="1"/>
            <a:endParaRPr lang="en-US" smtClean="0">
              <a:latin typeface="Helvetica" pitchFamily="80" charset="0"/>
              <a:ea typeface="ＭＳ Ｐゴシック" pitchFamily="34" charset="-128"/>
            </a:endParaRPr>
          </a:p>
          <a:p>
            <a:pPr eaLnBrk="1" hangingPunct="1"/>
            <a:endParaRPr lang="en-US" smtClean="0">
              <a:latin typeface="Helvetica" pitchFamily="80" charset="0"/>
              <a:ea typeface="ＭＳ Ｐゴシック" pitchFamily="34" charset="-128"/>
            </a:endParaRPr>
          </a:p>
        </p:txBody>
      </p:sp>
    </p:spTree>
    <p:extLst>
      <p:ext uri="{BB962C8B-B14F-4D97-AF65-F5344CB8AC3E}">
        <p14:creationId xmlns:p14="http://schemas.microsoft.com/office/powerpoint/2010/main" val="385540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0FCE976-EDE9-42EE-A70E-214960B90CE7}" type="slidenum">
              <a:rPr lang="en-US" sz="1200" smtClean="0"/>
              <a:pPr/>
              <a:t>21</a:t>
            </a:fld>
            <a:endParaRPr lang="en-US" sz="12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At a convergent boundary where continental crust pushes against oceanic crust, the oceanic crust which is thinner and more dense than the continental crust, sinks below the continental crust.</a:t>
            </a:r>
          </a:p>
          <a:p>
            <a:pPr eaLnBrk="1" hangingPunct="1">
              <a:buFontTx/>
              <a:buChar char="•"/>
            </a:pPr>
            <a:r>
              <a:rPr lang="en-US" smtClean="0">
                <a:ea typeface="ＭＳ Ｐゴシック" pitchFamily="34" charset="-128"/>
              </a:rPr>
              <a:t>This is called a Subduction Zone.</a:t>
            </a:r>
          </a:p>
          <a:p>
            <a:pPr eaLnBrk="1" hangingPunct="1">
              <a:buFontTx/>
              <a:buChar char="•"/>
            </a:pPr>
            <a:r>
              <a:rPr lang="en-US" smtClean="0">
                <a:ea typeface="ＭＳ Ｐゴシック" pitchFamily="34" charset="-128"/>
              </a:rPr>
              <a:t>The oceanic crust descends into the mantle at a rate of centimetres per year. This oceanic crust is called the “Subducting Slab” (see diagram).</a:t>
            </a:r>
          </a:p>
          <a:p>
            <a:pPr eaLnBrk="1" hangingPunct="1">
              <a:buFontTx/>
              <a:buChar char="•"/>
            </a:pPr>
            <a:r>
              <a:rPr lang="en-US" smtClean="0">
                <a:ea typeface="ＭＳ Ｐゴシック" pitchFamily="34" charset="-128"/>
              </a:rPr>
              <a:t>When the subducting slab reaches a depth of around 100 kilometres, it dehydrates and releases water into the overlying mantle wedge (Presenter: explain all of this using the diagram). </a:t>
            </a:r>
          </a:p>
          <a:p>
            <a:pPr eaLnBrk="1" hangingPunct="1">
              <a:buFontTx/>
              <a:buChar char="•"/>
            </a:pPr>
            <a:r>
              <a:rPr lang="en-US" smtClean="0">
                <a:ea typeface="ＭＳ Ｐゴシック" pitchFamily="34" charset="-128"/>
              </a:rPr>
              <a:t>The addition of water into the mantle wedge changes the melting point of the molten material there forming new melt which rises up into the overlying continental crust forming volcanoes.</a:t>
            </a:r>
          </a:p>
          <a:p>
            <a:pPr eaLnBrk="1" hangingPunct="1">
              <a:buFontTx/>
              <a:buChar char="•"/>
            </a:pPr>
            <a:endParaRPr lang="en-US" smtClean="0">
              <a:ea typeface="ＭＳ Ｐゴシック" pitchFamily="34" charset="-128"/>
            </a:endParaRPr>
          </a:p>
          <a:p>
            <a:pPr eaLnBrk="1" hangingPunct="1">
              <a:buFontTx/>
              <a:buChar char="•"/>
            </a:pPr>
            <a:r>
              <a:rPr lang="en-US" smtClean="0">
                <a:ea typeface="ＭＳ Ｐゴシック" pitchFamily="34" charset="-128"/>
              </a:rPr>
              <a:t>Subduction is a way of recycling the oceanic crust. Eventually the subducting slab sinks down into the mantle to be recycled. It is for this reason that the oceanic crust is much younger than the continental crust which is not recycled.</a:t>
            </a:r>
          </a:p>
          <a:p>
            <a:pPr eaLnBrk="1" hangingPunct="1">
              <a:buFontTx/>
              <a:buChar char="•"/>
            </a:pPr>
            <a:endParaRPr lang="en-US" smtClean="0">
              <a:ea typeface="ＭＳ Ｐゴシック" pitchFamily="34" charset="-128"/>
            </a:endParaRPr>
          </a:p>
        </p:txBody>
      </p:sp>
    </p:spTree>
    <p:extLst>
      <p:ext uri="{BB962C8B-B14F-4D97-AF65-F5344CB8AC3E}">
        <p14:creationId xmlns:p14="http://schemas.microsoft.com/office/powerpoint/2010/main" val="244008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D548C10-7C58-4D8A-8A0D-6EB6C1F90A6F}" type="slidenum">
              <a:rPr lang="en-US" sz="1200" smtClean="0"/>
              <a:pPr/>
              <a:t>22</a:t>
            </a:fld>
            <a:endParaRPr lang="en-US" sz="1200"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The Andes mountain range along the western edge of the South American continent is an example of a mountain belt formed by subduction. </a:t>
            </a:r>
          </a:p>
          <a:p>
            <a:pPr eaLnBrk="1" hangingPunct="1"/>
            <a:r>
              <a:rPr lang="en-US" smtClean="0">
                <a:ea typeface="ＭＳ Ｐゴシック" pitchFamily="34" charset="-128"/>
              </a:rPr>
              <a:t>The continental crust of the South American plate has buckled under the compressional strain of converging with the Nasca and Antarctic plates. Additionally there are many volcanoes, the result of melting of the subducting slab and the production of new material that has risen through the crust to the surface.</a:t>
            </a:r>
          </a:p>
        </p:txBody>
      </p:sp>
    </p:spTree>
    <p:extLst>
      <p:ext uri="{BB962C8B-B14F-4D97-AF65-F5344CB8AC3E}">
        <p14:creationId xmlns:p14="http://schemas.microsoft.com/office/powerpoint/2010/main" val="18985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8F849A2-09EF-4C7D-AE90-52D0708C7D6B}" type="slidenum">
              <a:rPr lang="en-US" sz="1200" smtClean="0"/>
              <a:pPr/>
              <a:t>3</a:t>
            </a:fld>
            <a:endParaRPr lang="en-US" sz="12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smtClean="0">
                <a:latin typeface="Helvetica" pitchFamily="80" charset="0"/>
                <a:ea typeface="ＭＳ Ｐゴシック" pitchFamily="34" charset="-128"/>
              </a:rPr>
              <a:t>The interior of the Earth is divided into layers based on chemical and physical properties. </a:t>
            </a:r>
          </a:p>
          <a:p>
            <a:pPr eaLnBrk="1" hangingPunct="1">
              <a:buFontTx/>
              <a:buChar char="•"/>
            </a:pPr>
            <a:r>
              <a:rPr lang="en-US" smtClean="0">
                <a:latin typeface="Helvetica" pitchFamily="80" charset="0"/>
                <a:ea typeface="ＭＳ Ｐゴシック" pitchFamily="34" charset="-128"/>
              </a:rPr>
              <a:t>The Earth has an outer silica-rich, solid crust, a highly viscous mantle, and a core comprising a liquid outer core that is much less viscous than the mantle, and a solid inner core.</a:t>
            </a:r>
          </a:p>
          <a:p>
            <a:pPr eaLnBrk="1" hangingPunct="1">
              <a:buFontTx/>
              <a:buChar char="•"/>
            </a:pPr>
            <a:endParaRPr lang="en-US" smtClean="0">
              <a:latin typeface="Helvetica" pitchFamily="80" charset="0"/>
              <a:ea typeface="ＭＳ Ｐゴシック" pitchFamily="34" charset="-128"/>
            </a:endParaRPr>
          </a:p>
          <a:p>
            <a:pPr eaLnBrk="1" hangingPunct="1">
              <a:buFontTx/>
              <a:buChar char="•"/>
            </a:pPr>
            <a:r>
              <a:rPr lang="en-US" smtClean="0">
                <a:latin typeface="Helvetica" pitchFamily="80" charset="0"/>
                <a:ea typeface="ＭＳ Ｐゴシック" pitchFamily="34" charset="-128"/>
              </a:rPr>
              <a:t>Working from the centre of the Earth out we have:</a:t>
            </a:r>
          </a:p>
          <a:p>
            <a:pPr lvl="1" eaLnBrk="1" hangingPunct="1">
              <a:buFontTx/>
              <a:buChar char="•"/>
            </a:pPr>
            <a:r>
              <a:rPr lang="en-US" smtClean="0">
                <a:latin typeface="Helvetica" pitchFamily="80" charset="0"/>
                <a:ea typeface="ＭＳ Ｐゴシック" pitchFamily="34" charset="-128"/>
              </a:rPr>
              <a:t>The </a:t>
            </a:r>
            <a:r>
              <a:rPr lang="en-US" b="1" smtClean="0">
                <a:ea typeface="ＭＳ Ｐゴシック" pitchFamily="34" charset="-128"/>
              </a:rPr>
              <a:t>inner core</a:t>
            </a:r>
            <a:r>
              <a:rPr lang="en-US" smtClean="0">
                <a:latin typeface="Helvetica" pitchFamily="80" charset="0"/>
                <a:ea typeface="ＭＳ Ｐゴシック" pitchFamily="34" charset="-128"/>
              </a:rPr>
              <a:t> is a primarily solid sphere about 1220 km in radius situated at Earth's center.</a:t>
            </a:r>
          </a:p>
          <a:p>
            <a:pPr lvl="3" eaLnBrk="1" hangingPunct="1">
              <a:buFontTx/>
              <a:buChar char="•"/>
            </a:pPr>
            <a:r>
              <a:rPr lang="en-US" smtClean="0">
                <a:latin typeface="Helvetica" pitchFamily="80" charset="0"/>
                <a:ea typeface="ＭＳ Ｐゴシック" pitchFamily="34" charset="-128"/>
              </a:rPr>
              <a:t>Based on the abundance of chemical elements in the solar system, their physical properties, and other chemical constraints regarding the remainder of Earth's volume, the inner core is believed to be composed primarily of a nickel-iron alloy, with small amounts of some unknown elements.</a:t>
            </a:r>
          </a:p>
          <a:p>
            <a:pPr lvl="3" eaLnBrk="1" hangingPunct="1">
              <a:buFontTx/>
              <a:buChar char="•"/>
            </a:pPr>
            <a:r>
              <a:rPr lang="en-US" smtClean="0">
                <a:latin typeface="Helvetica" pitchFamily="80" charset="0"/>
                <a:ea typeface="ＭＳ Ｐゴシック" pitchFamily="34" charset="-128"/>
              </a:rPr>
              <a:t>The temperature is estimated at 5,000-6,000 degrees Celsius and the pressure to be about 330 to 360 GPa (which is over 3,000,000 times that of the atmosphere!)</a:t>
            </a:r>
          </a:p>
          <a:p>
            <a:pPr lvl="1" eaLnBrk="1" hangingPunct="1">
              <a:buFontTx/>
              <a:buChar char="•"/>
            </a:pPr>
            <a:r>
              <a:rPr lang="en-US" smtClean="0">
                <a:latin typeface="Helvetica" pitchFamily="80" charset="0"/>
                <a:ea typeface="ＭＳ Ｐゴシック" pitchFamily="34" charset="-128"/>
              </a:rPr>
              <a:t>The liquid outer core is </a:t>
            </a:r>
            <a:r>
              <a:rPr lang="en-US" smtClean="0">
                <a:ea typeface="ＭＳ Ｐゴシック" pitchFamily="34" charset="-128"/>
              </a:rPr>
              <a:t>2300 km thick and like the inner core composed of a nickel-iron alloy (but with less iron than the solid inner core).</a:t>
            </a:r>
          </a:p>
          <a:p>
            <a:pPr lvl="3" eaLnBrk="1" hangingPunct="1">
              <a:buFontTx/>
              <a:buChar char="•"/>
            </a:pPr>
            <a:r>
              <a:rPr lang="en-US" smtClean="0">
                <a:ea typeface="ＭＳ Ｐゴシック" pitchFamily="34" charset="-128"/>
              </a:rPr>
              <a:t>Iseismic and other geophysical evidence indicates that the outer core is so hot that the metals are in a liquid state.</a:t>
            </a:r>
          </a:p>
          <a:p>
            <a:pPr lvl="1" eaLnBrk="1" hangingPunct="1">
              <a:buFontTx/>
              <a:buChar char="•"/>
            </a:pPr>
            <a:r>
              <a:rPr lang="en-US" smtClean="0">
                <a:ea typeface="ＭＳ Ｐゴシック" pitchFamily="34" charset="-128"/>
              </a:rPr>
              <a:t>The mantle i</a:t>
            </a:r>
            <a:r>
              <a:rPr lang="en-US" smtClean="0">
                <a:latin typeface="Helvetica" pitchFamily="80" charset="0"/>
                <a:ea typeface="ＭＳ Ｐゴシック" pitchFamily="34" charset="-128"/>
              </a:rPr>
              <a:t>s approximately 2,900 km thick and comprises 70% of Earth's volume. (the core makes up about 30% of Earth's volume, with the outer crust [where we live] &lt;1%!!).</a:t>
            </a:r>
          </a:p>
          <a:p>
            <a:pPr lvl="3" eaLnBrk="1" hangingPunct="1">
              <a:buFontTx/>
              <a:buChar char="•"/>
            </a:pPr>
            <a:r>
              <a:rPr lang="en-US" smtClean="0">
                <a:latin typeface="Helvetica" pitchFamily="80" charset="0"/>
                <a:ea typeface="ＭＳ Ｐゴシック" pitchFamily="34" charset="-128"/>
              </a:rPr>
              <a:t>The mantle is divided into sections based upon changes in its elastic properties with depth.</a:t>
            </a:r>
          </a:p>
          <a:p>
            <a:pPr lvl="3" eaLnBrk="1" hangingPunct="1">
              <a:buFontTx/>
              <a:buChar char="•"/>
            </a:pPr>
            <a:r>
              <a:rPr lang="en-US" smtClean="0">
                <a:latin typeface="Helvetica" pitchFamily="80" charset="0"/>
                <a:ea typeface="ＭＳ Ｐゴシック" pitchFamily="34" charset="-128"/>
              </a:rPr>
              <a:t>In the mantle, temperatures range between 500-900 degrees Celsius at the upper boundary with the crust to over 4,000 degrees Celsius at the boundary with the core.</a:t>
            </a:r>
          </a:p>
          <a:p>
            <a:pPr lvl="3" eaLnBrk="1" hangingPunct="1">
              <a:buFontTx/>
              <a:buChar char="•"/>
            </a:pPr>
            <a:r>
              <a:rPr lang="en-US" smtClean="0">
                <a:latin typeface="Helvetica" pitchFamily="80" charset="0"/>
                <a:ea typeface="ＭＳ Ｐゴシック" pitchFamily="34" charset="-128"/>
              </a:rPr>
              <a:t>Due to the temperature difference between the Earth's surface and outer core, and the ability of the crystalline rocks at high pressure and temperature to undergo slow, creeping, viscous-like deformation over millions of years, there is a convective material circulation in the mantle (mantle convection cells). Hot material rises up as mantle plumes (like a lava lamp!), while cooler (and heavier) material sinks downward to be reheated and rise up again.</a:t>
            </a:r>
          </a:p>
          <a:p>
            <a:pPr lvl="4" eaLnBrk="1" hangingPunct="1"/>
            <a:r>
              <a:rPr lang="en-US" smtClean="0">
                <a:ea typeface="ＭＳ Ｐゴシック" pitchFamily="34" charset="-128"/>
              </a:rPr>
              <a:t>- We shall see that this process is very important for plate tectonic motion…</a:t>
            </a:r>
          </a:p>
          <a:p>
            <a:pPr eaLnBrk="1" hangingPunct="1">
              <a:buFontTx/>
              <a:buChar char="•"/>
            </a:pPr>
            <a:r>
              <a:rPr lang="en-US" smtClean="0">
                <a:ea typeface="ＭＳ Ｐゴシック" pitchFamily="34" charset="-128"/>
              </a:rPr>
              <a:t>The outer most layer is the crust - this is the most familiar to us as it is where we live. </a:t>
            </a:r>
          </a:p>
          <a:p>
            <a:pPr lvl="3" eaLnBrk="1" hangingPunct="1">
              <a:buFontTx/>
              <a:buChar char="•"/>
            </a:pPr>
            <a:r>
              <a:rPr lang="en-US" smtClean="0">
                <a:latin typeface="Helvetica" pitchFamily="80" charset="0"/>
                <a:ea typeface="ＭＳ Ｐゴシック" pitchFamily="34" charset="-128"/>
              </a:rPr>
              <a:t>The distinction between crust and mantle is based on chemistry, rock types and seismic characteristics. </a:t>
            </a:r>
          </a:p>
          <a:p>
            <a:pPr lvl="4" eaLnBrk="1" hangingPunct="1">
              <a:buFontTx/>
              <a:buChar char="-"/>
            </a:pPr>
            <a:r>
              <a:rPr lang="en-US" smtClean="0">
                <a:ea typeface="ＭＳ Ｐゴシック" pitchFamily="34" charset="-128"/>
              </a:rPr>
              <a:t>Presenter: Ask the students to guess what the most abundant element in the earth’s crust is…..they may be surprised to learn that it is actually Oxygen (</a:t>
            </a:r>
            <a:r>
              <a:rPr lang="en-US" smtClean="0">
                <a:solidFill>
                  <a:srgbClr val="FFCC66"/>
                </a:solidFill>
                <a:ea typeface="ＭＳ Ｐゴシック" pitchFamily="34" charset="-128"/>
              </a:rPr>
              <a:t>46.6% Oxygen; 27.7% Silica; 8.1% Aluminum; 5.0% Iron; 3.6% Calcium; 2.8% Sodium; 2.6% Potassium; 2.1% Magnesium; plus trace elements)</a:t>
            </a:r>
          </a:p>
          <a:p>
            <a:pPr lvl="4" eaLnBrk="1" hangingPunct="1">
              <a:buFontTx/>
              <a:buChar char="-"/>
            </a:pPr>
            <a:r>
              <a:rPr lang="en-US" smtClean="0">
                <a:solidFill>
                  <a:srgbClr val="FFCC66"/>
                </a:solidFill>
                <a:ea typeface="ＭＳ Ｐゴシック" pitchFamily="34" charset="-128"/>
              </a:rPr>
              <a:t>Click to next slide for more on the Crust….</a:t>
            </a:r>
            <a:endParaRPr lang="en-US" smtClean="0">
              <a:ea typeface="ＭＳ Ｐゴシック" pitchFamily="34" charset="-128"/>
            </a:endParaRPr>
          </a:p>
          <a:p>
            <a:pPr lvl="3" eaLnBrk="1" hangingPunct="1">
              <a:buFontTx/>
              <a:buChar char="•"/>
            </a:pPr>
            <a:endParaRPr lang="en-US" smtClean="0">
              <a:latin typeface="Helvetica" pitchFamily="80" charset="0"/>
              <a:ea typeface="ＭＳ Ｐゴシック" pitchFamily="34" charset="-128"/>
            </a:endParaRPr>
          </a:p>
        </p:txBody>
      </p:sp>
    </p:spTree>
    <p:extLst>
      <p:ext uri="{BB962C8B-B14F-4D97-AF65-F5344CB8AC3E}">
        <p14:creationId xmlns:p14="http://schemas.microsoft.com/office/powerpoint/2010/main" val="739108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645263-758D-4C97-B888-65AED33BD841}" type="slidenum">
              <a:rPr lang="en-US" sz="1200" smtClean="0"/>
              <a:pPr/>
              <a:t>23</a:t>
            </a:fld>
            <a:endParaRPr lang="en-US" sz="1200"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When two oceanic plates converge, because they are dense, one runs over the top of the other causing it to sink into the mantle and a subduction zone is formed.</a:t>
            </a:r>
          </a:p>
          <a:p>
            <a:pPr eaLnBrk="1" hangingPunct="1"/>
            <a:endParaRPr lang="en-US" smtClean="0">
              <a:ea typeface="ＭＳ Ｐゴシック" pitchFamily="34" charset="-128"/>
            </a:endParaRPr>
          </a:p>
          <a:p>
            <a:pPr eaLnBrk="1" hangingPunct="1"/>
            <a:r>
              <a:rPr lang="en-US" smtClean="0">
                <a:ea typeface="ＭＳ Ｐゴシック" pitchFamily="34" charset="-128"/>
              </a:rPr>
              <a:t>The subducting plate is bent down into the mantle to form a deep depression in the seafloor called a trench.</a:t>
            </a:r>
          </a:p>
          <a:p>
            <a:pPr eaLnBrk="1" hangingPunct="1"/>
            <a:endParaRPr lang="en-US" smtClean="0">
              <a:ea typeface="ＭＳ Ｐゴシック" pitchFamily="34" charset="-128"/>
            </a:endParaRPr>
          </a:p>
          <a:p>
            <a:pPr eaLnBrk="1" hangingPunct="1"/>
            <a:r>
              <a:rPr lang="en-US" smtClean="0">
                <a:ea typeface="ＭＳ Ｐゴシック" pitchFamily="34" charset="-128"/>
              </a:rPr>
              <a:t>Trenches are the deepest parts of the ocean and remain largely unexplored.</a:t>
            </a:r>
          </a:p>
        </p:txBody>
      </p:sp>
    </p:spTree>
    <p:extLst>
      <p:ext uri="{BB962C8B-B14F-4D97-AF65-F5344CB8AC3E}">
        <p14:creationId xmlns:p14="http://schemas.microsoft.com/office/powerpoint/2010/main" val="299824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6DE40A-7A66-496B-AFDF-67E7ADE3D651}" type="slidenum">
              <a:rPr lang="en-US" sz="1200" smtClean="0"/>
              <a:pPr/>
              <a:t>24</a:t>
            </a:fld>
            <a:endParaRPr lang="en-US" sz="1200"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Manned or unmanned submersible vehicles (top right photo) have explored small parts of trenches discovering new species (like the fish photographed here) and amazing ecosystems.</a:t>
            </a:r>
          </a:p>
          <a:p>
            <a:pPr eaLnBrk="1" hangingPunct="1"/>
            <a:endParaRPr lang="en-US" smtClean="0">
              <a:latin typeface="Helvetica" pitchFamily="80" charset="0"/>
              <a:ea typeface="ＭＳ Ｐゴシック" pitchFamily="34" charset="-128"/>
            </a:endParaRPr>
          </a:p>
        </p:txBody>
      </p:sp>
    </p:spTree>
    <p:extLst>
      <p:ext uri="{BB962C8B-B14F-4D97-AF65-F5344CB8AC3E}">
        <p14:creationId xmlns:p14="http://schemas.microsoft.com/office/powerpoint/2010/main" val="2506272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F16BA1-B5E8-42F1-9FCE-31B9B920D743}" type="slidenum">
              <a:rPr lang="en-US" sz="1200" smtClean="0"/>
              <a:pPr/>
              <a:t>25</a:t>
            </a:fld>
            <a:endParaRPr lang="en-US" sz="120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The third type of boundary are transform boundaries, along which plates slide past each other.</a:t>
            </a:r>
          </a:p>
          <a:p>
            <a:pPr eaLnBrk="1" hangingPunct="1"/>
            <a:endParaRPr lang="en-US" smtClean="0">
              <a:ea typeface="ＭＳ Ｐゴシック" pitchFamily="34" charset="-128"/>
            </a:endParaRPr>
          </a:p>
          <a:p>
            <a:pPr eaLnBrk="1" hangingPunct="1"/>
            <a:r>
              <a:rPr lang="en-US" smtClean="0">
                <a:ea typeface="ＭＳ Ｐゴシック" pitchFamily="34" charset="-128"/>
              </a:rPr>
              <a:t>The San Andreas fault, adjacent to which the US city of San Francisco is built is an example of a transform boundary between the Pacific plate and the North American plate.</a:t>
            </a:r>
          </a:p>
        </p:txBody>
      </p:sp>
    </p:spTree>
    <p:extLst>
      <p:ext uri="{BB962C8B-B14F-4D97-AF65-F5344CB8AC3E}">
        <p14:creationId xmlns:p14="http://schemas.microsoft.com/office/powerpoint/2010/main" val="256977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1A1B32-26FF-46A6-BC5E-5C22CB07383D}" type="slidenum">
              <a:rPr lang="en-US" sz="1200" smtClean="0"/>
              <a:pPr/>
              <a:t>26</a:t>
            </a:fld>
            <a:endParaRPr lang="en-US" sz="12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This map summarises all the known plate boundaries on Earth, showing whether they are divergent, convergent or transform boundaries.</a:t>
            </a:r>
          </a:p>
        </p:txBody>
      </p:sp>
    </p:spTree>
    <p:extLst>
      <p:ext uri="{BB962C8B-B14F-4D97-AF65-F5344CB8AC3E}">
        <p14:creationId xmlns:p14="http://schemas.microsoft.com/office/powerpoint/2010/main" val="45756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9E5A4D-0119-4116-8602-3F1932A95228}" type="slidenum">
              <a:rPr lang="en-US" sz="1200" smtClean="0"/>
              <a:pPr/>
              <a:t>27</a:t>
            </a:fld>
            <a:endParaRPr lang="en-US" sz="1200"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900" smtClean="0">
                <a:ea typeface="ＭＳ Ｐゴシック" pitchFamily="34" charset="-128"/>
              </a:rPr>
              <a:t>If you look at a map of the world, you may notice that some of the continents could fit together like pieces of a puzzle…..the shape of Africa and South America are a good example.</a:t>
            </a:r>
          </a:p>
          <a:p>
            <a:pPr eaLnBrk="1" hangingPunct="1"/>
            <a:r>
              <a:rPr lang="en-US" sz="900" smtClean="0">
                <a:ea typeface="ＭＳ Ｐゴシック" pitchFamily="34" charset="-128"/>
              </a:rPr>
              <a:t>This is because they DID used to fit together!</a:t>
            </a:r>
          </a:p>
          <a:p>
            <a:pPr eaLnBrk="1" hangingPunct="1"/>
            <a:endParaRPr lang="en-US" sz="900" smtClean="0">
              <a:ea typeface="ＭＳ Ｐゴシック" pitchFamily="34" charset="-128"/>
            </a:endParaRPr>
          </a:p>
          <a:p>
            <a:pPr eaLnBrk="1" hangingPunct="1"/>
            <a:r>
              <a:rPr lang="en-US" sz="900" smtClean="0">
                <a:ea typeface="ＭＳ Ｐゴシック" pitchFamily="34" charset="-128"/>
              </a:rPr>
              <a:t>The Earth as we see it today was not always like it is now. Land masses have pulled apart and joined together by the process we call Plate Tectonics…. </a:t>
            </a:r>
          </a:p>
        </p:txBody>
      </p:sp>
    </p:spTree>
    <p:extLst>
      <p:ext uri="{BB962C8B-B14F-4D97-AF65-F5344CB8AC3E}">
        <p14:creationId xmlns:p14="http://schemas.microsoft.com/office/powerpoint/2010/main" val="320393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735FD92-D676-4BF1-B480-5C399B3D4E92}" type="slidenum">
              <a:rPr lang="en-US" sz="1200" smtClean="0"/>
              <a:pPr/>
              <a:t>43</a:t>
            </a:fld>
            <a:endParaRPr lang="en-US" sz="1200" smtClean="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What’s the connection between volcanoes and plate tectonics….?</a:t>
            </a:r>
          </a:p>
        </p:txBody>
      </p:sp>
    </p:spTree>
    <p:extLst>
      <p:ext uri="{BB962C8B-B14F-4D97-AF65-F5344CB8AC3E}">
        <p14:creationId xmlns:p14="http://schemas.microsoft.com/office/powerpoint/2010/main" val="2909869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5B8744D-7C6D-4009-AD48-49012E2D7970}" type="slidenum">
              <a:rPr lang="en-US" sz="1200" smtClean="0"/>
              <a:pPr/>
              <a:t>44</a:t>
            </a:fld>
            <a:endParaRPr lang="en-US" sz="1200" smtClean="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This map shows the margins of the Pacific tectonic plate and surrounding region. The red dots show the location of active volcanism. Notice how the majority of the volcanism is focused in lines along the plate boundaries? For this region this area is known as the “Pacific Ring of Fire”.</a:t>
            </a:r>
          </a:p>
          <a:p>
            <a:pPr eaLnBrk="1" hangingPunct="1"/>
            <a:endParaRPr lang="en-US" smtClean="0">
              <a:ea typeface="ＭＳ Ｐゴシック" pitchFamily="34" charset="-128"/>
            </a:endParaRPr>
          </a:p>
          <a:p>
            <a:pPr eaLnBrk="1" hangingPunct="1"/>
            <a:r>
              <a:rPr lang="en-US" smtClean="0">
                <a:ea typeface="ＭＳ Ｐゴシック" pitchFamily="34" charset="-128"/>
              </a:rPr>
              <a:t>But why are all of the volcanoes located at the plate margins?</a:t>
            </a:r>
          </a:p>
        </p:txBody>
      </p:sp>
    </p:spTree>
    <p:extLst>
      <p:ext uri="{BB962C8B-B14F-4D97-AF65-F5344CB8AC3E}">
        <p14:creationId xmlns:p14="http://schemas.microsoft.com/office/powerpoint/2010/main" val="407504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6005102-F705-46D8-B4AA-45427324143F}" type="slidenum">
              <a:rPr lang="en-US" sz="1200" smtClean="0"/>
              <a:pPr/>
              <a:t>45</a:t>
            </a:fld>
            <a:endParaRPr lang="en-US" sz="120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r>
              <a:rPr lang="en-US" smtClean="0">
                <a:ea typeface="ＭＳ Ｐゴシック" pitchFamily="34" charset="-128"/>
              </a:rPr>
              <a:t>Volcanoes can be formed in three ways: </a:t>
            </a:r>
          </a:p>
          <a:p>
            <a:pPr marL="228600" indent="-228600" eaLnBrk="1" hangingPunct="1">
              <a:buFontTx/>
              <a:buAutoNum type="arabicPeriod"/>
            </a:pPr>
            <a:r>
              <a:rPr lang="en-US" smtClean="0">
                <a:ea typeface="ＭＳ Ｐゴシック" pitchFamily="34" charset="-128"/>
              </a:rPr>
              <a:t> Via subduction. The subducting slab dehydrates to form new melt that will rise through the crust to be erupted at the surface.</a:t>
            </a:r>
          </a:p>
          <a:p>
            <a:pPr marL="228600" indent="-228600" eaLnBrk="1" hangingPunct="1">
              <a:buFontTx/>
              <a:buAutoNum type="arabicPeriod"/>
            </a:pPr>
            <a:r>
              <a:rPr lang="en-US" smtClean="0">
                <a:ea typeface="ＭＳ Ｐゴシック" pitchFamily="34" charset="-128"/>
              </a:rPr>
              <a:t> Via rifting. When two plates pull apart magma rises, producing volcanic eruptions at the surface.</a:t>
            </a:r>
          </a:p>
          <a:p>
            <a:pPr marL="228600" indent="-228600" eaLnBrk="1" hangingPunct="1">
              <a:buFontTx/>
              <a:buAutoNum type="arabicPeriod"/>
            </a:pPr>
            <a:r>
              <a:rPr lang="en-US" smtClean="0">
                <a:ea typeface="ＭＳ Ｐゴシック" pitchFamily="34" charset="-128"/>
              </a:rPr>
              <a:t> At “Hotspots”….hotspot do not necessarily occur along a plate boundary. So hotspot volcanoes can form in the middle of tectonic plates….Click for example.</a:t>
            </a:r>
          </a:p>
        </p:txBody>
      </p:sp>
    </p:spTree>
    <p:extLst>
      <p:ext uri="{BB962C8B-B14F-4D97-AF65-F5344CB8AC3E}">
        <p14:creationId xmlns:p14="http://schemas.microsoft.com/office/powerpoint/2010/main" val="3977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3551F1F-A86C-438D-B77E-9C23E4F6599C}" type="slidenum">
              <a:rPr lang="en-US" sz="1200" smtClean="0"/>
              <a:pPr/>
              <a:t>46</a:t>
            </a:fld>
            <a:endParaRPr lang="en-US" sz="12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Hotspot volcanoes in the middle of the Pacific plate.</a:t>
            </a:r>
          </a:p>
          <a:p>
            <a:pPr eaLnBrk="1" hangingPunct="1"/>
            <a:endParaRPr lang="en-US" smtClean="0">
              <a:ea typeface="ＭＳ Ｐゴシック" pitchFamily="34" charset="-128"/>
            </a:endParaRPr>
          </a:p>
          <a:p>
            <a:pPr eaLnBrk="1" hangingPunct="1"/>
            <a:r>
              <a:rPr lang="en-US" smtClean="0">
                <a:ea typeface="ＭＳ Ｐゴシック" pitchFamily="34" charset="-128"/>
              </a:rPr>
              <a:t>Can anyone guess where they are?</a:t>
            </a:r>
          </a:p>
          <a:p>
            <a:pPr eaLnBrk="1" hangingPunct="1"/>
            <a:r>
              <a:rPr lang="en-US" smtClean="0">
                <a:ea typeface="ＭＳ Ｐゴシック" pitchFamily="34" charset="-128"/>
              </a:rPr>
              <a:t>Answer: Hawaii</a:t>
            </a:r>
          </a:p>
        </p:txBody>
      </p:sp>
    </p:spTree>
    <p:extLst>
      <p:ext uri="{BB962C8B-B14F-4D97-AF65-F5344CB8AC3E}">
        <p14:creationId xmlns:p14="http://schemas.microsoft.com/office/powerpoint/2010/main" val="2101419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BE3F21-487D-41BB-8B53-7FF5FB4DDED3}" type="slidenum">
              <a:rPr lang="en-US" sz="1200" smtClean="0"/>
              <a:pPr/>
              <a:t>47</a:t>
            </a:fld>
            <a:endParaRPr lang="en-US" sz="1200"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Firstly, what are hotspot volcanoes and how do they form?</a:t>
            </a:r>
          </a:p>
          <a:p>
            <a:pPr eaLnBrk="1" hangingPunct="1"/>
            <a:endParaRPr lang="en-US" smtClean="0">
              <a:ea typeface="ＭＳ Ｐゴシック" pitchFamily="34" charset="-128"/>
            </a:endParaRPr>
          </a:p>
          <a:p>
            <a:pPr eaLnBrk="1" hangingPunct="1">
              <a:buFontTx/>
              <a:buChar char="•"/>
            </a:pPr>
            <a:r>
              <a:rPr lang="en-US" smtClean="0">
                <a:latin typeface="Helvetica" pitchFamily="80" charset="0"/>
                <a:ea typeface="ＭＳ Ｐゴシック" pitchFamily="34" charset="-128"/>
              </a:rPr>
              <a:t> A </a:t>
            </a:r>
            <a:r>
              <a:rPr lang="en-US" b="1" smtClean="0">
                <a:ea typeface="ＭＳ Ｐゴシック" pitchFamily="34" charset="-128"/>
              </a:rPr>
              <a:t>hotspot</a:t>
            </a:r>
            <a:r>
              <a:rPr lang="en-US" smtClean="0">
                <a:latin typeface="Helvetica" pitchFamily="80" charset="0"/>
                <a:ea typeface="ＭＳ Ｐゴシック" pitchFamily="34" charset="-128"/>
              </a:rPr>
              <a:t> is a location on the Earth's surface that has experienced active volcanism for a long period of time.</a:t>
            </a:r>
          </a:p>
          <a:p>
            <a:pPr eaLnBrk="1" hangingPunct="1">
              <a:buFontTx/>
              <a:buChar char="•"/>
            </a:pPr>
            <a:r>
              <a:rPr lang="en-US" smtClean="0">
                <a:latin typeface="Helvetica" pitchFamily="80" charset="0"/>
                <a:ea typeface="ＭＳ Ｐゴシック" pitchFamily="34" charset="-128"/>
              </a:rPr>
              <a:t>The source of this volcanism is a mantle plume of hot mantle material rising up from near the core-mantle boundary through the crust to the surface (see left diagram).</a:t>
            </a:r>
          </a:p>
          <a:p>
            <a:pPr eaLnBrk="1" hangingPunct="1">
              <a:buFontTx/>
              <a:buChar char="•"/>
            </a:pPr>
            <a:r>
              <a:rPr lang="en-US" smtClean="0">
                <a:latin typeface="Helvetica" pitchFamily="80" charset="0"/>
                <a:ea typeface="ＭＳ Ｐゴシック" pitchFamily="34" charset="-128"/>
              </a:rPr>
              <a:t>A mantle plume may rise at any location in the mantle, and this is why hotspot volcanoes are independent from tectonic plate boundaries.</a:t>
            </a:r>
          </a:p>
          <a:p>
            <a:pPr eaLnBrk="1" hangingPunct="1">
              <a:buFontTx/>
              <a:buChar char="•"/>
            </a:pPr>
            <a:endParaRPr lang="en-US" smtClean="0">
              <a:latin typeface="Helvetica" pitchFamily="80" charset="0"/>
              <a:ea typeface="ＭＳ Ｐゴシック" pitchFamily="34" charset="-128"/>
            </a:endParaRPr>
          </a:p>
          <a:p>
            <a:pPr eaLnBrk="1" hangingPunct="1">
              <a:buFontTx/>
              <a:buChar char="•"/>
            </a:pPr>
            <a:r>
              <a:rPr lang="en-US" smtClean="0">
                <a:latin typeface="Helvetica" pitchFamily="80" charset="0"/>
                <a:ea typeface="ＭＳ Ｐゴシック" pitchFamily="34" charset="-128"/>
              </a:rPr>
              <a:t>The Hawaiian island chain are an example of hotspot volcanoes (see right photograph).</a:t>
            </a:r>
          </a:p>
        </p:txBody>
      </p:sp>
    </p:spTree>
    <p:extLst>
      <p:ext uri="{BB962C8B-B14F-4D97-AF65-F5344CB8AC3E}">
        <p14:creationId xmlns:p14="http://schemas.microsoft.com/office/powerpoint/2010/main" val="177269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2E217D5-69A7-417D-AEAA-09B6FD8BB397}" type="slidenum">
              <a:rPr lang="en-US" sz="1200" smtClean="0"/>
              <a:pPr/>
              <a:t>4</a:t>
            </a:fld>
            <a:endParaRPr lang="en-US" sz="12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This diagram shows the major Tectonic Plates.</a:t>
            </a:r>
          </a:p>
          <a:p>
            <a:pPr eaLnBrk="1" hangingPunct="1"/>
            <a:endParaRPr lang="en-US" smtClean="0">
              <a:ea typeface="ＭＳ Ｐゴシック" pitchFamily="34" charset="-128"/>
            </a:endParaRPr>
          </a:p>
          <a:p>
            <a:pPr eaLnBrk="1" hangingPunct="1"/>
            <a:r>
              <a:rPr lang="en-US" smtClean="0">
                <a:ea typeface="ＭＳ Ｐゴシック" pitchFamily="34" charset="-128"/>
              </a:rPr>
              <a:t>Presenter: Point out the UK, sitting on the Eurasian Plate. Also the plate boundary between Africa and South America (note that it has the same shape as the coastlines in these countries).</a:t>
            </a:r>
          </a:p>
        </p:txBody>
      </p:sp>
    </p:spTree>
    <p:extLst>
      <p:ext uri="{BB962C8B-B14F-4D97-AF65-F5344CB8AC3E}">
        <p14:creationId xmlns:p14="http://schemas.microsoft.com/office/powerpoint/2010/main" val="1254872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5673B62-EADF-4420-932B-E96305A83C95}" type="slidenum">
              <a:rPr lang="en-US" sz="1200" smtClean="0"/>
              <a:pPr/>
              <a:t>48</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Hotspot’s commonly form volcanic island chains (like the Hawaiian islands). These result from the slow movement of a tectonic plate over a FIXED hotspot.</a:t>
            </a:r>
          </a:p>
          <a:p>
            <a:pPr eaLnBrk="1" hangingPunct="1"/>
            <a:r>
              <a:rPr lang="en-US" smtClean="0">
                <a:ea typeface="ＭＳ Ｐゴシック" pitchFamily="34" charset="-128"/>
              </a:rPr>
              <a:t>Persistent volcanic activity at a hotspot will create new islands as the plate moves the position of the “old” volcanic island from over the hotspot.</a:t>
            </a:r>
          </a:p>
          <a:p>
            <a:pPr eaLnBrk="1" hangingPunct="1"/>
            <a:r>
              <a:rPr lang="en-US" smtClean="0">
                <a:ea typeface="ＭＳ Ｐゴシック" pitchFamily="34" charset="-128"/>
              </a:rPr>
              <a:t>Therefore at one end of the island chain you see the youngest, most active volcanic islands (directly over the hotspot) and along the island chain the extinct volcanoes become older and more eroded (see diagram).</a:t>
            </a:r>
          </a:p>
          <a:p>
            <a:pPr eaLnBrk="1" hangingPunct="1"/>
            <a:endParaRPr lang="en-US" smtClean="0">
              <a:ea typeface="ＭＳ Ｐゴシック" pitchFamily="34" charset="-128"/>
            </a:endParaRPr>
          </a:p>
          <a:p>
            <a:pPr eaLnBrk="1" hangingPunct="1"/>
            <a:r>
              <a:rPr lang="en-US" smtClean="0">
                <a:ea typeface="ＭＳ Ｐゴシック" pitchFamily="34" charset="-128"/>
              </a:rPr>
              <a:t>This way geologists can use hotspot volcano chains to track the movement of the tectonic plate through time.</a:t>
            </a:r>
          </a:p>
          <a:p>
            <a:pPr eaLnBrk="1" hangingPunct="1"/>
            <a:endParaRPr lang="en-US" smtClean="0">
              <a:latin typeface="Helvetica" pitchFamily="80" charset="0"/>
              <a:ea typeface="ＭＳ Ｐゴシック" pitchFamily="34" charset="-128"/>
            </a:endParaRPr>
          </a:p>
        </p:txBody>
      </p:sp>
    </p:spTree>
    <p:extLst>
      <p:ext uri="{BB962C8B-B14F-4D97-AF65-F5344CB8AC3E}">
        <p14:creationId xmlns:p14="http://schemas.microsoft.com/office/powerpoint/2010/main" val="3527023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309228-712A-4139-BDB1-D6D40F6B9F23}" type="slidenum">
              <a:rPr lang="en-US" sz="1200" smtClean="0"/>
              <a:pPr/>
              <a:t>49</a:t>
            </a:fld>
            <a:endParaRPr lang="en-US" sz="1200"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We have seen the connection between volcanoes and plate tectonics.</a:t>
            </a:r>
          </a:p>
          <a:p>
            <a:pPr eaLnBrk="1" hangingPunct="1"/>
            <a:endParaRPr lang="en-US" smtClean="0">
              <a:ea typeface="ＭＳ Ｐゴシック" pitchFamily="34" charset="-128"/>
            </a:endParaRPr>
          </a:p>
          <a:p>
            <a:pPr eaLnBrk="1" hangingPunct="1"/>
            <a:r>
              <a:rPr lang="en-US" smtClean="0">
                <a:ea typeface="ＭＳ Ｐゴシック" pitchFamily="34" charset="-128"/>
              </a:rPr>
              <a:t>Is there a connection between earthquakes and plate tectonics?</a:t>
            </a:r>
          </a:p>
        </p:txBody>
      </p:sp>
    </p:spTree>
    <p:extLst>
      <p:ext uri="{BB962C8B-B14F-4D97-AF65-F5344CB8AC3E}">
        <p14:creationId xmlns:p14="http://schemas.microsoft.com/office/powerpoint/2010/main" val="4158321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E947439-E9EF-4218-90AD-E8B4FD52709C}" type="slidenum">
              <a:rPr lang="en-US" sz="1200" smtClean="0"/>
              <a:pPr/>
              <a:t>50</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The black dots on this map of the world depict where earthquake activity is occurring. You can see that, as with volcanoes, the earthquakes are NOT randomly distributed around the globe. Instead they occur in linear patterns associated with plate boundaries.</a:t>
            </a:r>
          </a:p>
          <a:p>
            <a:pPr eaLnBrk="1" hangingPunct="1"/>
            <a:r>
              <a:rPr lang="en-US" smtClean="0">
                <a:ea typeface="ＭＳ Ｐゴシック" pitchFamily="34" charset="-128"/>
              </a:rPr>
              <a:t>(Note this diagram of earthquake distribution closely resembles the Pacific Ring of Fire distribution of volcanism).</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617186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1A96F1E-EBEE-466F-8671-35099D47F297}" type="slidenum">
              <a:rPr lang="en-US" sz="1200" smtClean="0"/>
              <a:pPr/>
              <a:t>51</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We know there are three types of plate boundaries: Divergent, Convergent and Transform. Movement and slipping along each of these types of boundaries can form an earthquake.</a:t>
            </a:r>
          </a:p>
          <a:p>
            <a:pPr eaLnBrk="1" hangingPunct="1">
              <a:buFontTx/>
              <a:buChar char="•"/>
            </a:pPr>
            <a:r>
              <a:rPr lang="en-US" smtClean="0">
                <a:ea typeface="ＭＳ Ｐゴシック" pitchFamily="34" charset="-128"/>
              </a:rPr>
              <a:t>Depending on the type of movement, the earthquakes occur in either a shallow or deep level in the crust.</a:t>
            </a:r>
          </a:p>
          <a:p>
            <a:pPr eaLnBrk="1" hangingPunct="1">
              <a:buFontTx/>
              <a:buChar char="•"/>
            </a:pPr>
            <a:r>
              <a:rPr lang="en-US" smtClean="0">
                <a:latin typeface="Helvetica" pitchFamily="80" charset="0"/>
                <a:ea typeface="ＭＳ Ｐゴシック" pitchFamily="34" charset="-128"/>
              </a:rPr>
              <a:t>The majority of tectonic earthquakes originate at depths not exceeding tens of kilometers. </a:t>
            </a:r>
          </a:p>
          <a:p>
            <a:pPr eaLnBrk="1" hangingPunct="1">
              <a:buFontTx/>
              <a:buChar char="•"/>
            </a:pPr>
            <a:r>
              <a:rPr lang="en-US" smtClean="0">
                <a:latin typeface="Helvetica" pitchFamily="80" charset="0"/>
                <a:ea typeface="ＭＳ Ｐゴシック" pitchFamily="34" charset="-128"/>
              </a:rPr>
              <a:t>In subduction zones, where old and cold oceanic crust descends beneath another tectonic plate, </a:t>
            </a:r>
            <a:r>
              <a:rPr lang="en-US" smtClean="0">
                <a:ea typeface="ＭＳ Ｐゴシック" pitchFamily="34" charset="-128"/>
              </a:rPr>
              <a:t>“</a:t>
            </a:r>
            <a:r>
              <a:rPr lang="en-US" smtClean="0">
                <a:latin typeface="Helvetica" pitchFamily="80" charset="0"/>
                <a:ea typeface="ＭＳ Ｐゴシック" pitchFamily="34" charset="-128"/>
              </a:rPr>
              <a:t>Deep Focus Earthquakes</a:t>
            </a:r>
            <a:r>
              <a:rPr lang="en-US" smtClean="0">
                <a:ea typeface="ＭＳ Ｐゴシック" pitchFamily="34" charset="-128"/>
              </a:rPr>
              <a:t>”</a:t>
            </a:r>
            <a:r>
              <a:rPr lang="en-US" smtClean="0">
                <a:latin typeface="Helvetica" pitchFamily="80" charset="0"/>
                <a:ea typeface="ＭＳ Ｐゴシック" pitchFamily="34" charset="-128"/>
              </a:rPr>
              <a:t> may occur at much greater depths (up to seven hundred kilometers!). </a:t>
            </a:r>
          </a:p>
          <a:p>
            <a:pPr eaLnBrk="1" hangingPunct="1">
              <a:buFontTx/>
              <a:buChar char="•"/>
            </a:pPr>
            <a:r>
              <a:rPr lang="en-US" smtClean="0">
                <a:latin typeface="Helvetica" pitchFamily="80" charset="0"/>
                <a:ea typeface="ＭＳ Ｐゴシック" pitchFamily="34" charset="-128"/>
              </a:rPr>
              <a:t>These earthquakes occur at a depth at which the subducted crust should no longer be brittle, due to the high temperature and pressure. A possible mechanism for the generation of deep focus earthquakes is faulting.</a:t>
            </a:r>
          </a:p>
          <a:p>
            <a:pPr eaLnBrk="1" hangingPunct="1">
              <a:buFontTx/>
              <a:buChar char="•"/>
            </a:pPr>
            <a:endParaRPr lang="en-US" smtClean="0">
              <a:latin typeface="Helvetica" pitchFamily="80" charset="0"/>
              <a:ea typeface="ＭＳ Ｐゴシック" pitchFamily="34" charset="-128"/>
            </a:endParaRPr>
          </a:p>
          <a:p>
            <a:pPr eaLnBrk="1" hangingPunct="1">
              <a:buFontTx/>
              <a:buChar char="•"/>
            </a:pPr>
            <a:r>
              <a:rPr lang="en-US" smtClean="0">
                <a:latin typeface="Helvetica" pitchFamily="80" charset="0"/>
                <a:ea typeface="ＭＳ Ｐゴシック" pitchFamily="34" charset="-128"/>
              </a:rPr>
              <a:t> Earthquakes may also occur in volcanic regions and are caused there both by tectonic faults and by the movement of magma (hot molten rock) within the volcano. Such earthquakes can be an early warning of volcanic eruptions.</a:t>
            </a:r>
          </a:p>
        </p:txBody>
      </p:sp>
    </p:spTree>
    <p:extLst>
      <p:ext uri="{BB962C8B-B14F-4D97-AF65-F5344CB8AC3E}">
        <p14:creationId xmlns:p14="http://schemas.microsoft.com/office/powerpoint/2010/main" val="400335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D8578F-F2BC-4B2E-9002-4015227C361F}" type="slidenum">
              <a:rPr lang="en-US" sz="1200" smtClean="0"/>
              <a:pPr/>
              <a:t>52</a:t>
            </a:fld>
            <a:endParaRPr 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The take home messages from this lecture:</a:t>
            </a:r>
          </a:p>
          <a:p>
            <a:pPr eaLnBrk="1" hangingPunct="1">
              <a:buFontTx/>
              <a:buChar char="-"/>
            </a:pPr>
            <a:r>
              <a:rPr lang="en-US" smtClean="0">
                <a:ea typeface="ＭＳ Ｐゴシック" pitchFamily="34" charset="-128"/>
              </a:rPr>
              <a:t>See if the students remember what each layer, type of plate and type of boundary are called.</a:t>
            </a:r>
          </a:p>
          <a:p>
            <a:pPr eaLnBrk="1" hangingPunct="1">
              <a:buFontTx/>
              <a:buChar char="-"/>
            </a:pPr>
            <a:r>
              <a:rPr lang="en-US" smtClean="0">
                <a:ea typeface="ＭＳ Ｐゴシック" pitchFamily="34" charset="-128"/>
              </a:rPr>
              <a:t>Can they describe the motion of the three plate boundary types?</a:t>
            </a:r>
          </a:p>
          <a:p>
            <a:pPr eaLnBrk="1" hangingPunct="1">
              <a:buFontTx/>
              <a:buChar char="-"/>
            </a:pPr>
            <a:r>
              <a:rPr lang="en-US" smtClean="0">
                <a:ea typeface="ＭＳ Ｐゴシック" pitchFamily="34" charset="-128"/>
              </a:rPr>
              <a:t>Where does volcanism occur in relation to plate tectonics?</a:t>
            </a:r>
          </a:p>
          <a:p>
            <a:pPr eaLnBrk="1" hangingPunct="1">
              <a:buFontTx/>
              <a:buChar char="-"/>
            </a:pPr>
            <a:r>
              <a:rPr lang="en-US" smtClean="0">
                <a:ea typeface="ＭＳ Ｐゴシック" pitchFamily="34" charset="-128"/>
              </a:rPr>
              <a:t>Where do earthquakes occur in relation to plate tectonics?</a:t>
            </a:r>
          </a:p>
        </p:txBody>
      </p:sp>
    </p:spTree>
    <p:extLst>
      <p:ext uri="{BB962C8B-B14F-4D97-AF65-F5344CB8AC3E}">
        <p14:creationId xmlns:p14="http://schemas.microsoft.com/office/powerpoint/2010/main" val="227400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964F94-030E-4A56-A070-1BF6A3FA5E29}" type="slidenum">
              <a:rPr lang="en-US" sz="1200" smtClean="0"/>
              <a:pPr/>
              <a:t>7</a:t>
            </a:fld>
            <a:endParaRPr lang="en-US" sz="12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How and Why do tectonic Plates move around?</a:t>
            </a:r>
          </a:p>
          <a:p>
            <a:pPr eaLnBrk="1" hangingPunct="1"/>
            <a:endParaRPr lang="en-US" smtClean="0">
              <a:ea typeface="ＭＳ Ｐゴシック" pitchFamily="34" charset="-128"/>
            </a:endParaRPr>
          </a:p>
          <a:p>
            <a:pPr eaLnBrk="1" hangingPunct="1">
              <a:buFontTx/>
              <a:buChar char="•"/>
            </a:pPr>
            <a:r>
              <a:rPr lang="en-US" smtClean="0">
                <a:ea typeface="ＭＳ Ｐゴシック" pitchFamily="34" charset="-128"/>
              </a:rPr>
              <a:t>The question of how tectonic plates are moved around the globe is answered by understanding mantle convection cells. </a:t>
            </a:r>
          </a:p>
          <a:p>
            <a:pPr eaLnBrk="1" hangingPunct="1">
              <a:buFontTx/>
              <a:buChar char="•"/>
            </a:pPr>
            <a:r>
              <a:rPr lang="en-US" smtClean="0">
                <a:ea typeface="ＭＳ Ｐゴシック" pitchFamily="34" charset="-128"/>
              </a:rPr>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eaLnBrk="1" hangingPunct="1">
              <a:buFontTx/>
              <a:buChar char="•"/>
            </a:pPr>
            <a:r>
              <a:rPr lang="en-US" smtClean="0">
                <a:ea typeface="ＭＳ Ｐゴシック" pitchFamily="34" charset="-128"/>
              </a:rPr>
              <a:t>This slow but incessant movement in the mantle causes the rigid tectonic plates to move (float) around the earth surface (at an equally slow rate).</a:t>
            </a:r>
          </a:p>
          <a:p>
            <a:pPr eaLnBrk="1" hangingPunct="1"/>
            <a:endParaRPr lang="en-US" smtClean="0">
              <a:ea typeface="ＭＳ Ｐゴシック" pitchFamily="34" charset="-128"/>
            </a:endParaRPr>
          </a:p>
          <a:p>
            <a:pPr eaLnBrk="1" hangingPunct="1"/>
            <a:endParaRPr lang="en-US" smtClean="0">
              <a:latin typeface="Helvetica" pitchFamily="80" charset="0"/>
              <a:ea typeface="ＭＳ Ｐゴシック" pitchFamily="34" charset="-128"/>
            </a:endParaRPr>
          </a:p>
        </p:txBody>
      </p:sp>
    </p:spTree>
    <p:extLst>
      <p:ext uri="{BB962C8B-B14F-4D97-AF65-F5344CB8AC3E}">
        <p14:creationId xmlns:p14="http://schemas.microsoft.com/office/powerpoint/2010/main" val="151786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6C8DD14-5682-4FFF-AF12-A73C5028AF76}" type="slidenum">
              <a:rPr lang="en-US" sz="1200" smtClean="0"/>
              <a:pPr/>
              <a:t>8</a:t>
            </a:fld>
            <a:endParaRPr lang="en-US" sz="1200"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smtClean="0">
                <a:ea typeface="ＭＳ Ｐゴシック" pitchFamily="34" charset="-128"/>
              </a:rPr>
              <a:t>The Earth has two different types of crust: Continental crust and Oceanic crust. Each has different properties and therefore behaves in different ways.</a:t>
            </a:r>
          </a:p>
          <a:p>
            <a:pPr eaLnBrk="1" hangingPunct="1">
              <a:buFontTx/>
              <a:buChar char="•"/>
            </a:pPr>
            <a:r>
              <a:rPr lang="en-US" smtClean="0">
                <a:ea typeface="ＭＳ Ｐゴシック" pitchFamily="34" charset="-128"/>
              </a:rPr>
              <a:t>Continental crust:</a:t>
            </a:r>
          </a:p>
          <a:p>
            <a:pPr lvl="1" eaLnBrk="1" hangingPunct="1">
              <a:buFontTx/>
              <a:buChar char="•"/>
            </a:pPr>
            <a:r>
              <a:rPr lang="en-US" smtClean="0">
                <a:ea typeface="ＭＳ Ｐゴシック" pitchFamily="34" charset="-128"/>
              </a:rPr>
              <a:t>Continental crust forms the land (the continents, as the name suggests) that we see today.</a:t>
            </a:r>
          </a:p>
          <a:p>
            <a:pPr lvl="2" eaLnBrk="1" hangingPunct="1">
              <a:buFontTx/>
              <a:buChar char="•"/>
            </a:pPr>
            <a:r>
              <a:rPr lang="en-US" smtClean="0">
                <a:ea typeface="ＭＳ Ｐゴシック" pitchFamily="34" charset="-128"/>
              </a:rPr>
              <a:t> Continental crust averages about 35 km thick. Under some mountain chains, crustal thickness is approximately twice that thickness (about 70 km thick).</a:t>
            </a:r>
          </a:p>
          <a:p>
            <a:pPr lvl="3" eaLnBrk="1" hangingPunct="1"/>
            <a:r>
              <a:rPr lang="en-US" smtClean="0">
                <a:ea typeface="ＭＳ Ｐゴシック" pitchFamily="34" charset="-128"/>
              </a:rPr>
              <a:t>-  The mountains we see on earth have deep roots in the crust that we can’t see. The crust “floats” on the more dense mantle and, like how only the tip of an iceberg sticks up out of the water, we see only the tip of the continental crust - the mountain ranges. </a:t>
            </a:r>
          </a:p>
          <a:p>
            <a:pPr lvl="2" eaLnBrk="1" hangingPunct="1">
              <a:buFontTx/>
              <a:buChar char="-"/>
            </a:pPr>
            <a:r>
              <a:rPr lang="en-US" smtClean="0">
                <a:ea typeface="ＭＳ Ｐゴシック" pitchFamily="34" charset="-128"/>
              </a:rPr>
              <a:t>Continental crust is less dense and therefore more buoyant than oceanic crust</a:t>
            </a:r>
          </a:p>
          <a:p>
            <a:pPr lvl="2" eaLnBrk="1" hangingPunct="1">
              <a:buFontTx/>
              <a:buChar char="-"/>
            </a:pPr>
            <a:r>
              <a:rPr lang="en-US" smtClean="0">
                <a:ea typeface="ＭＳ Ｐゴシック" pitchFamily="34" charset="-128"/>
              </a:rPr>
              <a:t>Continental crust contains some of the oldest rocks on Earth. 	</a:t>
            </a:r>
          </a:p>
          <a:p>
            <a:pPr lvl="3" eaLnBrk="1" hangingPunct="1"/>
            <a:r>
              <a:rPr lang="en-US" smtClean="0">
                <a:ea typeface="ＭＳ Ｐゴシック" pitchFamily="34" charset="-128"/>
              </a:rPr>
              <a:t>- Ancient rocks exceeding 3.5 billion years in age are found on all of Earth's continents. The oldest rocks on Earth found so far are the Acasta Gneisses  in northwestern Canada near Great Slave Lake (4.03 Ga) [Ga = billion years ago] and the Isua Supracrustal  rocks in West Greenland (3.7 to 3.8 Ga), but well-studied rocks nearly as old  are also found in the Minnesota River Valley in the USA (3.5-3.7  billion years), in Swaziland (3.4-3.5 billion years), and in Western Australia  (3.4-3.6 billion years).</a:t>
            </a:r>
          </a:p>
          <a:p>
            <a:pPr lvl="3" eaLnBrk="1" hangingPunct="1">
              <a:buFontTx/>
              <a:buChar char="-"/>
            </a:pPr>
            <a:endParaRPr lang="en-US" smtClean="0">
              <a:ea typeface="ＭＳ Ｐゴシック" pitchFamily="34" charset="-128"/>
            </a:endParaRPr>
          </a:p>
          <a:p>
            <a:pPr eaLnBrk="1" hangingPunct="1">
              <a:buFontTx/>
              <a:buChar char="-"/>
            </a:pPr>
            <a:r>
              <a:rPr lang="en-US" smtClean="0">
                <a:ea typeface="ＭＳ Ｐゴシック" pitchFamily="34" charset="-128"/>
              </a:rPr>
              <a:t>Oceanic crust:</a:t>
            </a:r>
          </a:p>
          <a:p>
            <a:pPr lvl="1" eaLnBrk="1" hangingPunct="1">
              <a:buFontTx/>
              <a:buChar char="-"/>
            </a:pPr>
            <a:r>
              <a:rPr lang="en-US" smtClean="0">
                <a:ea typeface="ＭＳ Ｐゴシック" pitchFamily="34" charset="-128"/>
              </a:rPr>
              <a:t> As the name already suggests, this crust is below the oceans.</a:t>
            </a:r>
          </a:p>
          <a:p>
            <a:pPr lvl="2" eaLnBrk="1" hangingPunct="1">
              <a:buFontTx/>
              <a:buChar char="-"/>
            </a:pPr>
            <a:r>
              <a:rPr lang="en-US" smtClean="0">
                <a:ea typeface="ＭＳ Ｐゴシック" pitchFamily="34" charset="-128"/>
              </a:rPr>
              <a:t>Compared to continental crust, Oceanic crust is thin (6-11 km).</a:t>
            </a:r>
          </a:p>
          <a:p>
            <a:pPr lvl="2" eaLnBrk="1" hangingPunct="1">
              <a:buFontTx/>
              <a:buChar char="-"/>
            </a:pPr>
            <a:r>
              <a:rPr lang="en-US" smtClean="0">
                <a:ea typeface="ＭＳ Ｐゴシック" pitchFamily="34" charset="-128"/>
              </a:rPr>
              <a:t>It is more dense than continental crust and therefore when the two types of crust meet, oceanic crust will sink underneath continental crust.</a:t>
            </a:r>
          </a:p>
          <a:p>
            <a:pPr lvl="2" eaLnBrk="1" hangingPunct="1">
              <a:buFontTx/>
              <a:buChar char="-"/>
            </a:pPr>
            <a:r>
              <a:rPr lang="en-US" smtClean="0">
                <a:ea typeface="ＭＳ Ｐゴシック" pitchFamily="34" charset="-128"/>
              </a:rPr>
              <a:t>The rocks of the oceanic crust are very young compared with most of the rocks of the continental crust. They are not older than 200 million years. </a:t>
            </a:r>
          </a:p>
        </p:txBody>
      </p:sp>
    </p:spTree>
    <p:extLst>
      <p:ext uri="{BB962C8B-B14F-4D97-AF65-F5344CB8AC3E}">
        <p14:creationId xmlns:p14="http://schemas.microsoft.com/office/powerpoint/2010/main" val="239332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5D97107-F1B0-435F-B291-F920896775B6}" type="slidenum">
              <a:rPr lang="en-US" sz="1200" smtClean="0"/>
              <a:pPr/>
              <a:t>9</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buFontTx/>
              <a:buChar char="•"/>
            </a:pPr>
            <a:r>
              <a:rPr lang="en-GB" smtClean="0">
                <a:solidFill>
                  <a:srgbClr val="000000"/>
                </a:solidFill>
                <a:ea typeface="ＭＳ Ｐゴシック" pitchFamily="34" charset="-128"/>
              </a:rPr>
              <a:t>Plates are made of rigid lithosphere – formed of the crust and the extreme upper mantle (point out these layers on the figure).</a:t>
            </a:r>
            <a:endParaRPr lang="en-US" smtClean="0">
              <a:solidFill>
                <a:srgbClr val="000000"/>
              </a:solidFill>
              <a:ea typeface="ＭＳ Ｐゴシック" pitchFamily="34" charset="-128"/>
            </a:endParaRPr>
          </a:p>
        </p:txBody>
      </p:sp>
    </p:spTree>
    <p:extLst>
      <p:ext uri="{BB962C8B-B14F-4D97-AF65-F5344CB8AC3E}">
        <p14:creationId xmlns:p14="http://schemas.microsoft.com/office/powerpoint/2010/main" val="8959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28372F9-026E-4856-96CB-5811F5763B24}" type="slidenum">
              <a:rPr lang="en-US" sz="1200" smtClean="0"/>
              <a:pPr/>
              <a:t>10</a:t>
            </a:fld>
            <a:endParaRPr lang="en-US" sz="1200"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GB" smtClean="0">
                <a:solidFill>
                  <a:srgbClr val="000000"/>
                </a:solidFill>
                <a:ea typeface="ＭＳ Ｐゴシック" pitchFamily="34" charset="-128"/>
              </a:rPr>
              <a:t>The asthenosphere, beneath the lithosphere, is part of the upper mantle and is so hot that it is 1 – 5% liquid (I.e. 95 – 99% solid). This liquid, usually at the junctions of the crystals, allow it to flow – which is why ‘astheno’ means weak.’ Beneath the asthenosphere is the rest of the mantle, which is completely solid – but can also flow (on geological time scales) because of the intense temperatures and pressures involved.</a:t>
            </a:r>
          </a:p>
          <a:p>
            <a:pPr eaLnBrk="1" hangingPunct="1">
              <a:buFontTx/>
              <a:buChar char="•"/>
            </a:pPr>
            <a:r>
              <a:rPr lang="en-US" smtClean="0">
                <a:latin typeface="Helvetica" pitchFamily="80" charset="0"/>
                <a:ea typeface="ＭＳ Ｐゴシック" pitchFamily="34" charset="-128"/>
              </a:rPr>
              <a:t>The base of the lithosphere-asthenosphere boundary corresponds approximately to the depth of the melting temperature in the mantle.</a:t>
            </a:r>
          </a:p>
        </p:txBody>
      </p:sp>
    </p:spTree>
    <p:extLst>
      <p:ext uri="{BB962C8B-B14F-4D97-AF65-F5344CB8AC3E}">
        <p14:creationId xmlns:p14="http://schemas.microsoft.com/office/powerpoint/2010/main" val="168407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173634C-887B-4D49-8AF0-D02DE8469A3B}" type="slidenum">
              <a:rPr lang="en-US" sz="1200" smtClean="0"/>
              <a:pPr/>
              <a:t>11</a:t>
            </a:fld>
            <a:endParaRPr lang="en-US" sz="1200"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We are now going to discuss the processes that occur at plate tectonic boundaries. What happens when plates meet?</a:t>
            </a:r>
          </a:p>
        </p:txBody>
      </p:sp>
    </p:spTree>
    <p:extLst>
      <p:ext uri="{BB962C8B-B14F-4D97-AF65-F5344CB8AC3E}">
        <p14:creationId xmlns:p14="http://schemas.microsoft.com/office/powerpoint/2010/main" val="271865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3B1986D-0003-4006-BCB6-FBCE4779EC62}" type="slidenum">
              <a:rPr lang="en-US" sz="1200" smtClean="0"/>
              <a:pPr/>
              <a:t>12</a:t>
            </a:fld>
            <a:endParaRPr lang="en-US" sz="1200"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Firstly, there are three types of plate boundary, each related to the movement seen along the boundary.</a:t>
            </a:r>
          </a:p>
          <a:p>
            <a:pPr eaLnBrk="1" hangingPunct="1">
              <a:buFontTx/>
              <a:buChar char="•"/>
            </a:pPr>
            <a:r>
              <a:rPr lang="en-US" smtClean="0">
                <a:ea typeface="ＭＳ Ｐゴシック" pitchFamily="34" charset="-128"/>
              </a:rPr>
              <a:t>Divergent boundaries are where plates move away from each other</a:t>
            </a:r>
          </a:p>
          <a:p>
            <a:pPr eaLnBrk="1" hangingPunct="1">
              <a:buFontTx/>
              <a:buChar char="•"/>
            </a:pPr>
            <a:r>
              <a:rPr lang="en-US" smtClean="0">
                <a:ea typeface="ＭＳ Ｐゴシック" pitchFamily="34" charset="-128"/>
              </a:rPr>
              <a:t>Convergent boundaries are where the plates move towards each other</a:t>
            </a:r>
          </a:p>
          <a:p>
            <a:pPr eaLnBrk="1" hangingPunct="1">
              <a:buFontTx/>
              <a:buChar char="•"/>
            </a:pPr>
            <a:r>
              <a:rPr lang="en-US" smtClean="0">
                <a:ea typeface="ＭＳ Ｐゴシック" pitchFamily="34" charset="-128"/>
              </a:rPr>
              <a:t>Transform boundaries are where the plates slide past each other.</a:t>
            </a:r>
          </a:p>
          <a:p>
            <a:pPr eaLnBrk="1" hangingPunct="1"/>
            <a:endParaRPr lang="en-US" smtClean="0">
              <a:ea typeface="ＭＳ Ｐゴシック" pitchFamily="34" charset="-128"/>
            </a:endParaRPr>
          </a:p>
          <a:p>
            <a:pPr eaLnBrk="1" hangingPunct="1"/>
            <a:r>
              <a:rPr lang="en-US" smtClean="0">
                <a:ea typeface="ＭＳ Ｐゴシック" pitchFamily="34" charset="-128"/>
              </a:rPr>
              <a:t>Presenter: See diagrams for each - it is important to remember the names of the boundary types and the motion involved.</a:t>
            </a:r>
          </a:p>
        </p:txBody>
      </p:sp>
    </p:spTree>
    <p:extLst>
      <p:ext uri="{BB962C8B-B14F-4D97-AF65-F5344CB8AC3E}">
        <p14:creationId xmlns:p14="http://schemas.microsoft.com/office/powerpoint/2010/main" val="3971372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pic>
        <p:nvPicPr>
          <p:cNvPr id="5" name="Picture 23" descr="Speckle - 2c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top glob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4"/>
          <p:cNvSpPr>
            <a:spLocks noChangeShapeType="1"/>
          </p:cNvSpPr>
          <p:nvPr userDrawn="1"/>
        </p:nvSpPr>
        <p:spPr bwMode="auto">
          <a:xfrm>
            <a:off x="0" y="6324600"/>
            <a:ext cx="9144000" cy="0"/>
          </a:xfrm>
          <a:prstGeom prst="line">
            <a:avLst/>
          </a:prstGeom>
          <a:noFill/>
          <a:ln w="63500">
            <a:solidFill>
              <a:srgbClr val="FF9F1B"/>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10" name="Line 27"/>
          <p:cNvSpPr>
            <a:spLocks noChangeShapeType="1"/>
          </p:cNvSpPr>
          <p:nvPr userDrawn="1"/>
        </p:nvSpPr>
        <p:spPr bwMode="auto">
          <a:xfrm flipV="1">
            <a:off x="0" y="735013"/>
            <a:ext cx="9139238" cy="17462"/>
          </a:xfrm>
          <a:prstGeom prst="line">
            <a:avLst/>
          </a:prstGeom>
          <a:noFill/>
          <a:ln w="63500">
            <a:solidFill>
              <a:srgbClr val="FF9F1B"/>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pic>
        <p:nvPicPr>
          <p:cNvPr id="11" name="Picture 28" descr="YPE enclo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700" y="6432550"/>
            <a:ext cx="1293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9"/>
          <p:cNvSpPr>
            <a:spLocks noGrp="1"/>
          </p:cNvSpPr>
          <p:nvPr>
            <p:ph type="dt" sz="half" idx="10"/>
          </p:nvPr>
        </p:nvSpPr>
        <p:spPr>
          <a:xfrm>
            <a:off x="5562600" y="6508750"/>
            <a:ext cx="3001963" cy="274638"/>
          </a:xfrm>
        </p:spPr>
        <p:txBody>
          <a:bodyPr vert="horz" rtlCol="0"/>
          <a:lstStyle>
            <a:lvl1pPr>
              <a:defRPr smtClean="0"/>
            </a:lvl1pPr>
            <a:extLst/>
          </a:lstStyle>
          <a:p>
            <a:pPr>
              <a:defRPr/>
            </a:pPr>
            <a:fld id="{7BEADD8B-11A0-4018-8090-10B06B98DF1D}" type="datetimeFigureOut">
              <a:rPr lang="en-IE"/>
              <a:pPr>
                <a:defRPr/>
              </a:pPr>
              <a:t>05/09/2016</a:t>
            </a:fld>
            <a:endParaRPr lang="en-IE"/>
          </a:p>
        </p:txBody>
      </p:sp>
      <p:sp>
        <p:nvSpPr>
          <p:cNvPr id="13"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60C1893B-DB89-431F-8530-E5041258A610}" type="slidenum">
              <a:rPr lang="en-IE"/>
              <a:pPr>
                <a:defRPr/>
              </a:pPr>
              <a:t>‹#›</a:t>
            </a:fld>
            <a:endParaRPr lang="en-IE"/>
          </a:p>
        </p:txBody>
      </p:sp>
      <p:sp>
        <p:nvSpPr>
          <p:cNvPr id="14"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IE"/>
          </a:p>
        </p:txBody>
      </p:sp>
    </p:spTree>
    <p:extLst>
      <p:ext uri="{BB962C8B-B14F-4D97-AF65-F5344CB8AC3E}">
        <p14:creationId xmlns:p14="http://schemas.microsoft.com/office/powerpoint/2010/main" val="23956292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1B2051-E751-41C3-9EA3-8A75617D1372}" type="slidenum">
              <a:rPr lang="en-US"/>
              <a:pPr>
                <a:defRPr/>
              </a:pPr>
              <a:t>‹#›</a:t>
            </a:fld>
            <a:endParaRPr lang="en-US"/>
          </a:p>
        </p:txBody>
      </p:sp>
    </p:spTree>
    <p:extLst>
      <p:ext uri="{BB962C8B-B14F-4D97-AF65-F5344CB8AC3E}">
        <p14:creationId xmlns:p14="http://schemas.microsoft.com/office/powerpoint/2010/main" val="10895468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6D8E431-FE0F-44DB-A302-9DC2F8B230A9}" type="slidenum">
              <a:rPr lang="en-US"/>
              <a:pPr>
                <a:defRPr/>
              </a:pPr>
              <a:t>‹#›</a:t>
            </a:fld>
            <a:endParaRPr lang="en-US"/>
          </a:p>
        </p:txBody>
      </p:sp>
    </p:spTree>
    <p:extLst>
      <p:ext uri="{BB962C8B-B14F-4D97-AF65-F5344CB8AC3E}">
        <p14:creationId xmlns:p14="http://schemas.microsoft.com/office/powerpoint/2010/main" val="396913864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7E7DDCCD-1797-4398-AB26-CD0C34AD80BB}" type="slidenum">
              <a:rPr lang="en-US"/>
              <a:pPr>
                <a:defRPr/>
              </a:pPr>
              <a:t>‹#›</a:t>
            </a:fld>
            <a:endParaRPr lang="en-US"/>
          </a:p>
        </p:txBody>
      </p:sp>
    </p:spTree>
    <p:extLst>
      <p:ext uri="{BB962C8B-B14F-4D97-AF65-F5344CB8AC3E}">
        <p14:creationId xmlns:p14="http://schemas.microsoft.com/office/powerpoint/2010/main" val="42074616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52EE9947-5322-40DD-A87B-1EA883CBB0CC}" type="slidenum">
              <a:rPr lang="en-US"/>
              <a:pPr>
                <a:defRPr/>
              </a:pPr>
              <a:t>‹#›</a:t>
            </a:fld>
            <a:endParaRPr lang="en-US"/>
          </a:p>
        </p:txBody>
      </p:sp>
    </p:spTree>
    <p:extLst>
      <p:ext uri="{BB962C8B-B14F-4D97-AF65-F5344CB8AC3E}">
        <p14:creationId xmlns:p14="http://schemas.microsoft.com/office/powerpoint/2010/main" val="28682780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EE67A327-9F85-4765-8227-3FDB51031DD6}" type="slidenum">
              <a:rPr lang="en-US"/>
              <a:pPr>
                <a:defRPr/>
              </a:pPr>
              <a:t>‹#›</a:t>
            </a:fld>
            <a:endParaRPr lang="en-US"/>
          </a:p>
        </p:txBody>
      </p:sp>
    </p:spTree>
    <p:extLst>
      <p:ext uri="{BB962C8B-B14F-4D97-AF65-F5344CB8AC3E}">
        <p14:creationId xmlns:p14="http://schemas.microsoft.com/office/powerpoint/2010/main" val="23795352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72F73765-D8CE-46F7-9FD0-628913C8F224}" type="slidenum">
              <a:rPr lang="en-US"/>
              <a:pPr>
                <a:defRPr/>
              </a:pPr>
              <a:t>‹#›</a:t>
            </a:fld>
            <a:endParaRPr lang="en-US"/>
          </a:p>
        </p:txBody>
      </p:sp>
    </p:spTree>
    <p:extLst>
      <p:ext uri="{BB962C8B-B14F-4D97-AF65-F5344CB8AC3E}">
        <p14:creationId xmlns:p14="http://schemas.microsoft.com/office/powerpoint/2010/main" val="15638630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48B0D7A2-2E7C-4163-95C7-675AF6AA4996}" type="slidenum">
              <a:rPr lang="en-US"/>
              <a:pPr>
                <a:defRPr/>
              </a:pPr>
              <a:t>‹#›</a:t>
            </a:fld>
            <a:endParaRPr lang="en-US"/>
          </a:p>
        </p:txBody>
      </p:sp>
    </p:spTree>
    <p:extLst>
      <p:ext uri="{BB962C8B-B14F-4D97-AF65-F5344CB8AC3E}">
        <p14:creationId xmlns:p14="http://schemas.microsoft.com/office/powerpoint/2010/main" val="82125606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340FC436-F5EE-4F52-B246-A3AF3C90A2CE}"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78791934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D4D76C4-4366-4EDA-9AED-AE309F1D6146}" type="slidenum">
              <a:rPr lang="en-US"/>
              <a:pPr>
                <a:defRPr/>
              </a:pPr>
              <a:t>‹#›</a:t>
            </a:fld>
            <a:endParaRPr lang="en-US"/>
          </a:p>
        </p:txBody>
      </p:sp>
    </p:spTree>
    <p:extLst>
      <p:ext uri="{BB962C8B-B14F-4D97-AF65-F5344CB8AC3E}">
        <p14:creationId xmlns:p14="http://schemas.microsoft.com/office/powerpoint/2010/main" val="148421620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8B3D603E-2CC3-47E6-AB71-EFD7859EA15B}" type="slidenum">
              <a:rPr lang="en-US"/>
              <a:pPr>
                <a:defRPr/>
              </a:pPr>
              <a:t>‹#›</a:t>
            </a:fld>
            <a:endParaRPr lang="en-US"/>
          </a:p>
        </p:txBody>
      </p:sp>
    </p:spTree>
    <p:extLst>
      <p:ext uri="{BB962C8B-B14F-4D97-AF65-F5344CB8AC3E}">
        <p14:creationId xmlns:p14="http://schemas.microsoft.com/office/powerpoint/2010/main" val="33641217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84B43E38-B833-4A76-97A3-0533CFE1BC64}" type="slidenum">
              <a:rPr lang="en-US"/>
              <a:pPr>
                <a:defRPr/>
              </a:pPr>
              <a:t>‹#›</a:t>
            </a:fld>
            <a:endParaRPr lang="en-US"/>
          </a:p>
        </p:txBody>
      </p:sp>
    </p:spTree>
    <p:extLst>
      <p:ext uri="{BB962C8B-B14F-4D97-AF65-F5344CB8AC3E}">
        <p14:creationId xmlns:p14="http://schemas.microsoft.com/office/powerpoint/2010/main" val="21786330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022D69B-DF07-45FF-A0B0-A7D3468B39C7}" type="slidenum">
              <a:rPr lang="en-US"/>
              <a:pPr>
                <a:defRPr/>
              </a:pPr>
              <a:t>‹#›</a:t>
            </a:fld>
            <a:endParaRPr lang="en-US"/>
          </a:p>
        </p:txBody>
      </p:sp>
    </p:spTree>
    <p:extLst>
      <p:ext uri="{BB962C8B-B14F-4D97-AF65-F5344CB8AC3E}">
        <p14:creationId xmlns:p14="http://schemas.microsoft.com/office/powerpoint/2010/main" val="396477434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8C27B935-E3B2-4A59-BE62-811BDB8FEBB8}"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6065537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730878C0-549F-485F-ADF4-6CE1BB8A299D}"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91031214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ea typeface="ＭＳ Ｐゴシック" pitchFamily="80" charset="-128"/>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ea typeface="ＭＳ Ｐゴシック" pitchFamily="80" charset="-128"/>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smtClean="0">
                <a:solidFill>
                  <a:schemeClr val="tx2">
                    <a:shade val="90000"/>
                  </a:schemeClr>
                </a:solidFill>
                <a:effectLst/>
                <a:ea typeface="ＭＳ Ｐゴシック" pitchFamily="80" charset="-128"/>
              </a:defRPr>
            </a:lvl1pPr>
            <a:extLst/>
          </a:lstStyle>
          <a:p>
            <a:pPr>
              <a:defRPr/>
            </a:pPr>
            <a:fld id="{B993E6E2-B05D-49D5-B4A2-1519CFA27C9C}"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3" descr="top glob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5" descr="YPE enclosed"/>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38113" y="6429375"/>
            <a:ext cx="129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61" r:id="rId7"/>
    <p:sldLayoutId id="2147483770" r:id="rId8"/>
    <p:sldLayoutId id="2147483771" r:id="rId9"/>
    <p:sldLayoutId id="2147483762" r:id="rId10"/>
    <p:sldLayoutId id="2147483763" r:id="rId11"/>
    <p:sldLayoutId id="2147483772" r:id="rId12"/>
    <p:sldLayoutId id="2147483773" r:id="rId13"/>
    <p:sldLayoutId id="2147483774" r:id="rId14"/>
    <p:sldLayoutId id="2147483775" r:id="rId15"/>
  </p:sldLayoutIdLst>
  <p:transition spd="med">
    <p:fade/>
  </p:transition>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upload.wikimedia.org/wikipedia/en/3/32/M.Ewing-1948.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62000" y="1828800"/>
            <a:ext cx="7772400" cy="1295400"/>
          </a:xfrm>
        </p:spPr>
        <p:txBody>
          <a:bodyPr rtlCol="0">
            <a:normAutofit fontScale="90000"/>
          </a:bodyPr>
          <a:lstStyle/>
          <a:p>
            <a:pPr indent="0" fontAlgn="auto">
              <a:spcAft>
                <a:spcPts val="0"/>
              </a:spcAft>
              <a:defRPr/>
            </a:pPr>
            <a:r>
              <a:rPr lang="en-US" dirty="0" smtClean="0">
                <a:solidFill>
                  <a:schemeClr val="accent2">
                    <a:lumMod val="75000"/>
                  </a:schemeClr>
                </a:solidFill>
              </a:rPr>
              <a:t>The Structure of the Earth and Plate Tectonics</a:t>
            </a:r>
          </a:p>
        </p:txBody>
      </p:sp>
      <p:pic>
        <p:nvPicPr>
          <p:cNvPr id="14339" name="Picture 4" descr="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1711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glob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5200"/>
            <a:ext cx="1711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glob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1711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404664"/>
            <a:ext cx="9144000" cy="1143000"/>
          </a:xfrm>
        </p:spPr>
        <p:txBody>
          <a:bodyPr>
            <a:normAutofit fontScale="90000"/>
          </a:bodyPr>
          <a:lstStyle/>
          <a:p>
            <a:pPr marL="54864" indent="0" algn="ctr" fontAlgn="auto">
              <a:spcAft>
                <a:spcPts val="0"/>
              </a:spcAft>
              <a:defRPr/>
            </a:pPr>
            <a:r>
              <a:rPr lang="en-US" sz="4000" b="1" dirty="0" smtClean="0">
                <a:solidFill>
                  <a:srgbClr val="FF0000"/>
                </a:solidFill>
              </a:rPr>
              <a:t>What lies beneath the tectonic plates?</a:t>
            </a:r>
            <a:endParaRPr lang="en-US" b="1" dirty="0" smtClean="0">
              <a:solidFill>
                <a:srgbClr val="FF0000"/>
              </a:solidFill>
            </a:endParaRPr>
          </a:p>
        </p:txBody>
      </p:sp>
      <p:sp>
        <p:nvSpPr>
          <p:cNvPr id="23555" name="Rectangle 3"/>
          <p:cNvSpPr>
            <a:spLocks noGrp="1" noChangeArrowheads="1"/>
          </p:cNvSpPr>
          <p:nvPr>
            <p:ph idx="1"/>
          </p:nvPr>
        </p:nvSpPr>
        <p:spPr>
          <a:xfrm>
            <a:off x="0" y="2590800"/>
            <a:ext cx="3429000" cy="3733800"/>
          </a:xfrm>
        </p:spPr>
        <p:txBody>
          <a:bodyPr/>
          <a:lstStyle/>
          <a:p>
            <a:r>
              <a:rPr lang="en-GB" smtClean="0">
                <a:solidFill>
                  <a:srgbClr val="000000"/>
                </a:solidFill>
              </a:rPr>
              <a:t>Below the lithosphere (which makes up the tectonic plates) is the asthenosphere.</a:t>
            </a:r>
            <a:endParaRPr lang="en-US" smtClean="0">
              <a:solidFill>
                <a:srgbClr val="000000"/>
              </a:solidFill>
            </a:endParaRPr>
          </a:p>
        </p:txBody>
      </p:sp>
      <p:pic>
        <p:nvPicPr>
          <p:cNvPr id="23556"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08250"/>
            <a:ext cx="57150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4213" y="2492375"/>
            <a:ext cx="7772400" cy="1524000"/>
          </a:xfrm>
        </p:spPr>
        <p:txBody>
          <a:bodyPr>
            <a:normAutofit fontScale="90000"/>
          </a:bodyPr>
          <a:lstStyle/>
          <a:p>
            <a:pPr indent="0" fontAlgn="auto">
              <a:spcAft>
                <a:spcPts val="0"/>
              </a:spcAft>
              <a:defRPr/>
            </a:pPr>
            <a:r>
              <a:rPr lang="en-US" b="1" smtClean="0">
                <a:solidFill>
                  <a:srgbClr val="FF0000"/>
                </a:solidFill>
              </a:rPr>
              <a:t>What happens at tectonic plate boundaries?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sz="half" idx="1"/>
          </p:nvPr>
        </p:nvSpPr>
        <p:spPr>
          <a:xfrm>
            <a:off x="40630" y="2082006"/>
            <a:ext cx="3955305" cy="4032250"/>
          </a:xfrm>
        </p:spPr>
        <p:txBody>
          <a:bodyPr>
            <a:normAutofit fontScale="92500" lnSpcReduction="10000"/>
          </a:bodyPr>
          <a:lstStyle/>
          <a:p>
            <a:pPr fontAlgn="auto">
              <a:spcBef>
                <a:spcPts val="0"/>
              </a:spcBef>
              <a:spcAft>
                <a:spcPts val="0"/>
              </a:spcAft>
              <a:buFont typeface="Wingdings 2"/>
              <a:buChar char=""/>
              <a:defRPr/>
            </a:pPr>
            <a:r>
              <a:rPr lang="en-US" b="1" dirty="0" smtClean="0"/>
              <a:t>Constructiv</a:t>
            </a:r>
            <a:r>
              <a:rPr lang="en-US" dirty="0" smtClean="0"/>
              <a:t>e (known as Divergent)</a:t>
            </a:r>
          </a:p>
          <a:p>
            <a:pPr fontAlgn="auto">
              <a:spcBef>
                <a:spcPts val="0"/>
              </a:spcBef>
              <a:spcAft>
                <a:spcPts val="0"/>
              </a:spcAft>
              <a:buFont typeface="Wingdings 2"/>
              <a:buChar char=""/>
              <a:defRPr/>
            </a:pPr>
            <a:endParaRPr lang="en-US" dirty="0" smtClean="0"/>
          </a:p>
          <a:p>
            <a:pPr fontAlgn="auto">
              <a:spcBef>
                <a:spcPts val="0"/>
              </a:spcBef>
              <a:spcAft>
                <a:spcPts val="0"/>
              </a:spcAft>
              <a:buFont typeface="Wingdings 2"/>
              <a:buChar char=""/>
              <a:defRPr/>
            </a:pPr>
            <a:endParaRPr lang="en-US" dirty="0" smtClean="0"/>
          </a:p>
          <a:p>
            <a:pPr fontAlgn="auto">
              <a:spcBef>
                <a:spcPts val="0"/>
              </a:spcBef>
              <a:spcAft>
                <a:spcPts val="0"/>
              </a:spcAft>
              <a:buFont typeface="Wingdings 2"/>
              <a:buChar char=""/>
              <a:defRPr/>
            </a:pPr>
            <a:r>
              <a:rPr lang="en-US" b="1" dirty="0" smtClean="0"/>
              <a:t>Destructive</a:t>
            </a:r>
            <a:r>
              <a:rPr lang="en-US" dirty="0" smtClean="0"/>
              <a:t> (known as Convergent) </a:t>
            </a:r>
          </a:p>
          <a:p>
            <a:pPr fontAlgn="auto">
              <a:spcBef>
                <a:spcPts val="0"/>
              </a:spcBef>
              <a:spcAft>
                <a:spcPts val="0"/>
              </a:spcAft>
              <a:buFont typeface="Wingdings 2"/>
              <a:buChar char=""/>
              <a:defRPr/>
            </a:pPr>
            <a:endParaRPr lang="en-US" dirty="0" smtClean="0"/>
          </a:p>
          <a:p>
            <a:pPr fontAlgn="auto">
              <a:spcBef>
                <a:spcPts val="0"/>
              </a:spcBef>
              <a:spcAft>
                <a:spcPts val="0"/>
              </a:spcAft>
              <a:buFont typeface="Wingdings 2"/>
              <a:buChar char=""/>
              <a:defRPr/>
            </a:pPr>
            <a:endParaRPr lang="en-US" dirty="0" smtClean="0"/>
          </a:p>
          <a:p>
            <a:pPr fontAlgn="auto">
              <a:spcBef>
                <a:spcPts val="0"/>
              </a:spcBef>
              <a:spcAft>
                <a:spcPts val="0"/>
              </a:spcAft>
              <a:buFont typeface="Wingdings 2"/>
              <a:buChar char=""/>
              <a:defRPr/>
            </a:pPr>
            <a:r>
              <a:rPr lang="en-US" dirty="0" smtClean="0"/>
              <a:t>Transform/Passive/ </a:t>
            </a:r>
            <a:r>
              <a:rPr lang="en-US" b="1" dirty="0" smtClean="0"/>
              <a:t>Neutral</a:t>
            </a:r>
            <a:r>
              <a:rPr lang="en-US" dirty="0" smtClean="0"/>
              <a:t>/Conservative</a:t>
            </a:r>
          </a:p>
        </p:txBody>
      </p:sp>
      <p:sp>
        <p:nvSpPr>
          <p:cNvPr id="25603" name="Rectangle 3"/>
          <p:cNvSpPr>
            <a:spLocks noChangeArrowheads="1"/>
          </p:cNvSpPr>
          <p:nvPr/>
        </p:nvSpPr>
        <p:spPr bwMode="auto">
          <a:xfrm>
            <a:off x="685800" y="692696"/>
            <a:ext cx="77724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Three types of plate boundary</a:t>
            </a:r>
          </a:p>
        </p:txBody>
      </p:sp>
      <p:pic>
        <p:nvPicPr>
          <p:cNvPr id="25604"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772816"/>
            <a:ext cx="230485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266371"/>
            <a:ext cx="24384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608513"/>
            <a:ext cx="230485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sz="half" idx="1"/>
          </p:nvPr>
        </p:nvSpPr>
        <p:spPr>
          <a:xfrm>
            <a:off x="838200" y="4953000"/>
            <a:ext cx="7620000" cy="1447800"/>
          </a:xfrm>
        </p:spPr>
        <p:txBody>
          <a:bodyPr/>
          <a:lstStyle/>
          <a:p>
            <a:r>
              <a:rPr lang="en-US" smtClean="0"/>
              <a:t>Spreading ridges</a:t>
            </a:r>
          </a:p>
          <a:p>
            <a:pPr lvl="1"/>
            <a:r>
              <a:rPr lang="en-US" smtClean="0"/>
              <a:t>As plates move apart new material is erupted to fill the gap</a:t>
            </a:r>
          </a:p>
        </p:txBody>
      </p:sp>
      <p:sp>
        <p:nvSpPr>
          <p:cNvPr id="26627" name="Rectangle 4"/>
          <p:cNvSpPr>
            <a:spLocks noChangeArrowheads="1"/>
          </p:cNvSpPr>
          <p:nvPr/>
        </p:nvSpPr>
        <p:spPr bwMode="auto">
          <a:xfrm>
            <a:off x="685800" y="476672"/>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smtClean="0">
                <a:solidFill>
                  <a:schemeClr val="tx2"/>
                </a:solidFill>
              </a:rPr>
              <a:t>Constructive </a:t>
            </a:r>
            <a:r>
              <a:rPr lang="en-US" sz="4400" dirty="0">
                <a:solidFill>
                  <a:schemeClr val="tx2"/>
                </a:solidFill>
              </a:rPr>
              <a:t>Boundaries</a:t>
            </a:r>
          </a:p>
        </p:txBody>
      </p:sp>
      <p:pic>
        <p:nvPicPr>
          <p:cNvPr id="26628" name="Picture 7" descr="New-ridge-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467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711200" y="696913"/>
            <a:ext cx="7772400" cy="85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Age of Oceanic Crust</a:t>
            </a:r>
          </a:p>
        </p:txBody>
      </p:sp>
      <p:pic>
        <p:nvPicPr>
          <p:cNvPr id="27651"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8258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11200" y="696913"/>
            <a:ext cx="7772400" cy="85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Can you find ICELAND?</a:t>
            </a:r>
          </a:p>
        </p:txBody>
      </p:sp>
      <p:pic>
        <p:nvPicPr>
          <p:cNvPr id="28675"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8258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711200" y="696913"/>
            <a:ext cx="7772400" cy="85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ICELAND</a:t>
            </a:r>
          </a:p>
        </p:txBody>
      </p:sp>
      <p:pic>
        <p:nvPicPr>
          <p:cNvPr id="29699"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8258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rot="824557">
            <a:off x="5260975" y="2170113"/>
            <a:ext cx="433388" cy="100806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313021" y="1808163"/>
            <a:ext cx="4953000" cy="4419600"/>
          </a:xfrm>
        </p:spPr>
        <p:txBody>
          <a:bodyPr/>
          <a:lstStyle/>
          <a:p>
            <a:r>
              <a:rPr lang="en-US" sz="2800" smtClean="0"/>
              <a:t>Iceland has a divergent plate boundary running through its middle</a:t>
            </a:r>
            <a:endParaRPr lang="en-US" smtClean="0"/>
          </a:p>
        </p:txBody>
      </p:sp>
      <p:pic>
        <p:nvPicPr>
          <p:cNvPr id="30723" name="Picture 4" descr="iceland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808163"/>
            <a:ext cx="37258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Icela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114800"/>
            <a:ext cx="3733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314549" y="548680"/>
            <a:ext cx="8534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Iceland: </a:t>
            </a:r>
            <a:r>
              <a:rPr lang="en-US" sz="3200" dirty="0">
                <a:solidFill>
                  <a:schemeClr val="tx2"/>
                </a:solidFill>
              </a:rPr>
              <a:t>An example of continental rifting</a:t>
            </a:r>
            <a:endParaRPr lang="en-US" sz="4400" dirty="0">
              <a:solidFill>
                <a:schemeClr val="tx2"/>
              </a:solidFill>
            </a:endParaRPr>
          </a:p>
        </p:txBody>
      </p:sp>
      <p:pic>
        <p:nvPicPr>
          <p:cNvPr id="30726" name="Picture 8" descr="Ic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200400"/>
            <a:ext cx="41052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1066800" y="2286000"/>
            <a:ext cx="7772400" cy="3962400"/>
          </a:xfrm>
        </p:spPr>
        <p:txBody>
          <a:bodyPr/>
          <a:lstStyle/>
          <a:p>
            <a:r>
              <a:rPr lang="en-US" dirty="0" smtClean="0"/>
              <a:t>There are three styles of destructive/convergent plate boundaries</a:t>
            </a:r>
          </a:p>
          <a:p>
            <a:pPr lvl="1"/>
            <a:r>
              <a:rPr lang="en-US" dirty="0" smtClean="0"/>
              <a:t>Continent-continent collision</a:t>
            </a:r>
          </a:p>
          <a:p>
            <a:pPr lvl="1"/>
            <a:r>
              <a:rPr lang="en-US" dirty="0" smtClean="0"/>
              <a:t>Continent-oceanic crust collision</a:t>
            </a:r>
          </a:p>
          <a:p>
            <a:pPr lvl="1"/>
            <a:r>
              <a:rPr lang="en-US" dirty="0" smtClean="0"/>
              <a:t>Ocean-ocean collision</a:t>
            </a:r>
          </a:p>
        </p:txBody>
      </p:sp>
      <p:sp>
        <p:nvSpPr>
          <p:cNvPr id="31747" name="Rectangle 3"/>
          <p:cNvSpPr>
            <a:spLocks noChangeArrowheads="1"/>
          </p:cNvSpPr>
          <p:nvPr/>
        </p:nvSpPr>
        <p:spPr bwMode="auto">
          <a:xfrm>
            <a:off x="685800" y="692150"/>
            <a:ext cx="7772400" cy="10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rgbClr val="FF0000"/>
                </a:solidFill>
              </a:rPr>
              <a:t>Destructive Boundaries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685800" y="1981200"/>
            <a:ext cx="7772400" cy="1295400"/>
          </a:xfrm>
        </p:spPr>
        <p:txBody>
          <a:bodyPr/>
          <a:lstStyle/>
          <a:p>
            <a:r>
              <a:rPr lang="en-US" sz="2800" smtClean="0"/>
              <a:t>Forms mountains,</a:t>
            </a:r>
            <a:r>
              <a:rPr lang="en-US" smtClean="0"/>
              <a:t> </a:t>
            </a:r>
            <a:r>
              <a:rPr lang="en-US" sz="2400" smtClean="0"/>
              <a:t>e.g. European Alps, Himalayas</a:t>
            </a:r>
            <a:endParaRPr lang="en-US" smtClean="0"/>
          </a:p>
        </p:txBody>
      </p:sp>
      <p:sp>
        <p:nvSpPr>
          <p:cNvPr id="32771" name="Rectangle 4"/>
          <p:cNvSpPr>
            <a:spLocks noChangeArrowheads="1"/>
          </p:cNvSpPr>
          <p:nvPr/>
        </p:nvSpPr>
        <p:spPr bwMode="auto">
          <a:xfrm>
            <a:off x="685800" y="723900"/>
            <a:ext cx="77724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Continent-Continent Collision</a:t>
            </a:r>
          </a:p>
        </p:txBody>
      </p:sp>
      <p:pic>
        <p:nvPicPr>
          <p:cNvPr id="32772" name="Picture 5" descr="cont_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172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11188" y="981075"/>
            <a:ext cx="8064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 typeface="Arial" charset="0"/>
              <a:buChar char="•"/>
            </a:pPr>
            <a:r>
              <a:rPr lang="en-IE" sz="4000" dirty="0">
                <a:latin typeface="Times New Roman" pitchFamily="18" charset="0"/>
                <a:cs typeface="Times New Roman" pitchFamily="18" charset="0"/>
              </a:rPr>
              <a:t>4 Layers of the earth</a:t>
            </a:r>
          </a:p>
          <a:p>
            <a:pPr>
              <a:buFont typeface="Arial" charset="0"/>
              <a:buChar char="•"/>
            </a:pPr>
            <a:r>
              <a:rPr lang="en-IE" sz="4000" dirty="0">
                <a:latin typeface="Times New Roman" pitchFamily="18" charset="0"/>
                <a:cs typeface="Times New Roman" pitchFamily="18" charset="0"/>
              </a:rPr>
              <a:t>7 main plates of the earth</a:t>
            </a:r>
          </a:p>
          <a:p>
            <a:pPr>
              <a:buFont typeface="Arial" charset="0"/>
              <a:buChar char="•"/>
            </a:pPr>
            <a:r>
              <a:rPr lang="en-IE" sz="4000" dirty="0">
                <a:latin typeface="Times New Roman" pitchFamily="18" charset="0"/>
                <a:cs typeface="Times New Roman" pitchFamily="18" charset="0"/>
              </a:rPr>
              <a:t>3 main plate boundaries</a:t>
            </a:r>
          </a:p>
          <a:p>
            <a:pPr>
              <a:buFont typeface="Arial" charset="0"/>
              <a:buChar char="•"/>
            </a:pPr>
            <a:r>
              <a:rPr lang="en-IE" sz="4000" dirty="0">
                <a:latin typeface="Times New Roman" pitchFamily="18" charset="0"/>
                <a:cs typeface="Times New Roman" pitchFamily="18" charset="0"/>
              </a:rPr>
              <a:t>2 types of crust</a:t>
            </a:r>
          </a:p>
          <a:p>
            <a:pPr>
              <a:buFont typeface="Arial" charset="0"/>
              <a:buChar char="•"/>
            </a:pPr>
            <a:r>
              <a:rPr lang="en-IE" sz="4000" smtClean="0">
                <a:latin typeface="Times New Roman" pitchFamily="18" charset="0"/>
                <a:cs typeface="Times New Roman" pitchFamily="18" charset="0"/>
              </a:rPr>
              <a:t>3 </a:t>
            </a:r>
            <a:r>
              <a:rPr lang="en-IE" sz="4000" dirty="0">
                <a:latin typeface="Times New Roman" pitchFamily="18" charset="0"/>
                <a:cs typeface="Times New Roman" pitchFamily="18" charset="0"/>
              </a:rPr>
              <a:t>main theorists and theories</a:t>
            </a:r>
          </a:p>
          <a:p>
            <a:pPr>
              <a:buFont typeface="Arial" charset="0"/>
              <a:buChar char="•"/>
            </a:pPr>
            <a:r>
              <a:rPr lang="en-IE" sz="4000" dirty="0">
                <a:latin typeface="Times New Roman" pitchFamily="18" charset="0"/>
                <a:cs typeface="Times New Roman" pitchFamily="18" charset="0"/>
              </a:rPr>
              <a:t>Human interaction</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2124075" y="692150"/>
            <a:ext cx="32766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Himalayas</a:t>
            </a:r>
          </a:p>
        </p:txBody>
      </p:sp>
      <p:pic>
        <p:nvPicPr>
          <p:cNvPr id="33795" name="Picture 7" descr="Mount_Everest_from_Rombok_Gompa,_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31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800px-Mount_Everest_from_Rongbuk_may_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800px-Everestpano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687888"/>
            <a:ext cx="6096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Himalaya-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20970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381000" y="2057400"/>
            <a:ext cx="8077200" cy="3733800"/>
          </a:xfrm>
        </p:spPr>
        <p:txBody>
          <a:bodyPr/>
          <a:lstStyle/>
          <a:p>
            <a:r>
              <a:rPr lang="en-US" smtClean="0"/>
              <a:t>Called SUBDUCTION</a:t>
            </a:r>
          </a:p>
        </p:txBody>
      </p:sp>
      <p:sp>
        <p:nvSpPr>
          <p:cNvPr id="34819" name="Rectangle 4"/>
          <p:cNvSpPr>
            <a:spLocks noChangeArrowheads="1"/>
          </p:cNvSpPr>
          <p:nvPr/>
        </p:nvSpPr>
        <p:spPr bwMode="auto">
          <a:xfrm>
            <a:off x="273050" y="765175"/>
            <a:ext cx="8610600"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Continent-Oceanic Crust Collision</a:t>
            </a:r>
          </a:p>
        </p:txBody>
      </p:sp>
      <p:pic>
        <p:nvPicPr>
          <p:cNvPr id="34820" name="Picture 10" descr="New-subducti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81978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4419600" y="3200400"/>
            <a:ext cx="4419600" cy="3352800"/>
          </a:xfrm>
        </p:spPr>
        <p:txBody>
          <a:bodyPr/>
          <a:lstStyle/>
          <a:p>
            <a:pPr>
              <a:lnSpc>
                <a:spcPct val="90000"/>
              </a:lnSpc>
            </a:pPr>
            <a:r>
              <a:rPr lang="en-US" sz="2400" smtClean="0"/>
              <a:t>Oceanic lithosphere subducts underneath the continental lithosphere</a:t>
            </a:r>
          </a:p>
          <a:p>
            <a:pPr>
              <a:lnSpc>
                <a:spcPct val="90000"/>
              </a:lnSpc>
            </a:pPr>
            <a:r>
              <a:rPr lang="en-US" sz="2400" smtClean="0"/>
              <a:t>Oceanic lithosphere heats and dehydrates as it subsides </a:t>
            </a:r>
          </a:p>
          <a:p>
            <a:pPr>
              <a:lnSpc>
                <a:spcPct val="90000"/>
              </a:lnSpc>
            </a:pPr>
            <a:r>
              <a:rPr lang="en-US" sz="2400" smtClean="0"/>
              <a:t>The melt rises forming volcanism</a:t>
            </a:r>
          </a:p>
          <a:p>
            <a:pPr>
              <a:lnSpc>
                <a:spcPct val="90000"/>
              </a:lnSpc>
            </a:pPr>
            <a:r>
              <a:rPr lang="en-US" sz="2400" smtClean="0"/>
              <a:t>E.g. The Andes</a:t>
            </a:r>
          </a:p>
          <a:p>
            <a:pPr>
              <a:lnSpc>
                <a:spcPct val="90000"/>
              </a:lnSpc>
            </a:pPr>
            <a:endParaRPr lang="en-US" sz="2400" smtClean="0"/>
          </a:p>
        </p:txBody>
      </p:sp>
      <p:sp>
        <p:nvSpPr>
          <p:cNvPr id="35843" name="Rectangle 3"/>
          <p:cNvSpPr>
            <a:spLocks noChangeArrowheads="1"/>
          </p:cNvSpPr>
          <p:nvPr/>
        </p:nvSpPr>
        <p:spPr bwMode="auto">
          <a:xfrm>
            <a:off x="609600" y="674688"/>
            <a:ext cx="3505200" cy="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Subduction</a:t>
            </a:r>
          </a:p>
        </p:txBody>
      </p:sp>
      <p:pic>
        <p:nvPicPr>
          <p:cNvPr id="35844" name="Picture 6" descr="and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24350"/>
            <a:ext cx="3505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c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0" descr="New-subductio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38238"/>
            <a:ext cx="4648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457200" y="1557338"/>
            <a:ext cx="8229600" cy="4949825"/>
          </a:xfrm>
        </p:spPr>
        <p:txBody>
          <a:bodyPr/>
          <a:lstStyle/>
          <a:p>
            <a:r>
              <a:rPr lang="en-US" sz="2800" smtClean="0"/>
              <a:t>When two oceanic plates collide, one runs over the other which causes it to sink into the mantle forming a </a:t>
            </a:r>
            <a:r>
              <a:rPr lang="en-US" sz="2800" b="1" smtClean="0"/>
              <a:t>subduction zone</a:t>
            </a:r>
            <a:r>
              <a:rPr lang="en-US" sz="2800" smtClean="0"/>
              <a:t>. </a:t>
            </a:r>
          </a:p>
          <a:p>
            <a:r>
              <a:rPr lang="en-US" sz="2800" smtClean="0"/>
              <a:t>The subducting plate is bent downward to form a very deep depression in the ocean floor called a </a:t>
            </a:r>
            <a:r>
              <a:rPr lang="en-US" sz="2800" b="1" smtClean="0"/>
              <a:t>trench</a:t>
            </a:r>
            <a:r>
              <a:rPr lang="en-US" sz="2800" smtClean="0"/>
              <a:t>. </a:t>
            </a:r>
          </a:p>
          <a:p>
            <a:r>
              <a:rPr lang="en-US" sz="2800" smtClean="0"/>
              <a:t>The worlds deepest parts of the ocean are found along trenches. </a:t>
            </a:r>
          </a:p>
          <a:p>
            <a:pPr lvl="1"/>
            <a:r>
              <a:rPr lang="en-US" smtClean="0"/>
              <a:t>E.g. The Mariana Trench is 11 km deep!</a:t>
            </a:r>
          </a:p>
        </p:txBody>
      </p:sp>
      <p:sp>
        <p:nvSpPr>
          <p:cNvPr id="36867" name="Rectangle 3"/>
          <p:cNvSpPr>
            <a:spLocks noChangeArrowheads="1"/>
          </p:cNvSpPr>
          <p:nvPr/>
        </p:nvSpPr>
        <p:spPr bwMode="auto">
          <a:xfrm>
            <a:off x="685800" y="838200"/>
            <a:ext cx="7772400"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rgbClr val="FF0000"/>
                </a:solidFill>
              </a:rPr>
              <a:t>Ocean-Ocean Plate Collision</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6" descr="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7305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9" descr="800px-Atlantic-t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8768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2" descr="Giant_grenad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138" y="2743200"/>
            <a:ext cx="3598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3" descr="Humpback_angler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800"/>
            <a:ext cx="22923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5" descr="California_headlightfi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32004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685800" y="1828800"/>
            <a:ext cx="7772400" cy="838200"/>
          </a:xfrm>
        </p:spPr>
        <p:txBody>
          <a:bodyPr/>
          <a:lstStyle/>
          <a:p>
            <a:r>
              <a:rPr lang="en-US" smtClean="0"/>
              <a:t>Where plates slide past each other</a:t>
            </a:r>
          </a:p>
        </p:txBody>
      </p:sp>
      <p:pic>
        <p:nvPicPr>
          <p:cNvPr id="38915" name="Picture 4" descr="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90842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ChangeArrowheads="1"/>
          </p:cNvSpPr>
          <p:nvPr/>
        </p:nvSpPr>
        <p:spPr bwMode="auto">
          <a:xfrm>
            <a:off x="685800" y="838200"/>
            <a:ext cx="8134350"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Neutral / Transform Boundaries</a:t>
            </a:r>
          </a:p>
        </p:txBody>
      </p:sp>
      <p:pic>
        <p:nvPicPr>
          <p:cNvPr id="38917" name="Picture 3" descr="lava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1708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Sanandreasfault_sr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67982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4800600" y="5486400"/>
            <a:ext cx="36576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Above: View of the San Andreas transform fault</a:t>
            </a:r>
            <a:endParaRPr 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534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533400" y="990600"/>
            <a:ext cx="8229600" cy="838200"/>
          </a:xfrm>
        </p:spPr>
        <p:txBody>
          <a:bodyPr/>
          <a:lstStyle/>
          <a:p>
            <a:r>
              <a:rPr lang="en-US" sz="2000" smtClean="0"/>
              <a:t>If you look at a map of the world, you may notice that some of the continents could fit together like pieces of a puzzle.</a:t>
            </a:r>
            <a:endParaRPr lang="en-US" sz="2000" smtClean="0">
              <a:latin typeface="Verdana" pitchFamily="34" charset="0"/>
            </a:endParaRPr>
          </a:p>
        </p:txBody>
      </p:sp>
      <p:pic>
        <p:nvPicPr>
          <p:cNvPr id="40963" name="Picture 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0105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395536" y="188640"/>
            <a:ext cx="8229600" cy="1143000"/>
          </a:xfrm>
        </p:spPr>
        <p:txBody>
          <a:bodyPr>
            <a:normAutofit fontScale="90000"/>
          </a:bodyPr>
          <a:lstStyle/>
          <a:p>
            <a:pPr marL="54864" indent="0" fontAlgn="auto">
              <a:spcAft>
                <a:spcPts val="0"/>
              </a:spcAft>
              <a:defRPr/>
            </a:pPr>
            <a:r>
              <a:rPr lang="en-US" dirty="0" smtClean="0">
                <a:solidFill>
                  <a:srgbClr val="000000"/>
                </a:solidFill>
                <a:effectLst>
                  <a:outerShdw blurRad="38100" dist="38100" dir="2700000" algn="tl">
                    <a:srgbClr val="FFFFFF"/>
                  </a:outerShdw>
                </a:effectLst>
              </a:rPr>
              <a:t>3 Main Theorists and Theories</a:t>
            </a:r>
          </a:p>
        </p:txBody>
      </p:sp>
      <p:sp>
        <p:nvSpPr>
          <p:cNvPr id="41987" name="TextBox 1"/>
          <p:cNvSpPr txBox="1">
            <a:spLocks noChangeArrowheads="1"/>
          </p:cNvSpPr>
          <p:nvPr/>
        </p:nvSpPr>
        <p:spPr bwMode="auto">
          <a:xfrm>
            <a:off x="323850" y="1773238"/>
            <a:ext cx="8208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IE"/>
              <a:t>The study of plate tectonics has been furthered by the work of three main theorists.</a:t>
            </a:r>
          </a:p>
          <a:p>
            <a:endParaRPr lang="en-IE"/>
          </a:p>
          <a:p>
            <a:r>
              <a:rPr lang="en-IE"/>
              <a:t>Alfred Wegener – a German Meteorologist</a:t>
            </a:r>
          </a:p>
          <a:p>
            <a:r>
              <a:rPr lang="en-IE"/>
              <a:t>Maurice Ewing – an American oceanographer/geophysicist</a:t>
            </a:r>
          </a:p>
          <a:p>
            <a:r>
              <a:rPr lang="en-IE"/>
              <a:t>Harold H. Hess – Professor of Geology, Princeton, USA</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7528" y="836712"/>
            <a:ext cx="5288947"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ＭＳ Ｐゴシック" pitchFamily="80" charset="-128"/>
              </a:rPr>
              <a:t>Alfred Wegener</a:t>
            </a:r>
          </a:p>
        </p:txBody>
      </p:sp>
      <p:sp>
        <p:nvSpPr>
          <p:cNvPr id="43011" name="TextBox 2"/>
          <p:cNvSpPr txBox="1">
            <a:spLocks noChangeArrowheads="1"/>
          </p:cNvSpPr>
          <p:nvPr/>
        </p:nvSpPr>
        <p:spPr bwMode="auto">
          <a:xfrm>
            <a:off x="395288" y="1844675"/>
            <a:ext cx="8208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IE"/>
              <a:t>In his published work “The origins of continents and Oceans” (1912) Wegener proposed that millions of years ago all the continents of the earth were once joined together in one large land mass called….</a:t>
            </a:r>
            <a:r>
              <a:rPr lang="en-IE">
                <a:solidFill>
                  <a:srgbClr val="FFFF00"/>
                </a:solidFill>
              </a:rPr>
              <a:t>Pangea</a:t>
            </a:r>
          </a:p>
        </p:txBody>
      </p:sp>
      <p:pic>
        <p:nvPicPr>
          <p:cNvPr id="43012" name="Picture 2" descr="http://www.gearthblog.com/images/images308/pang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59163"/>
            <a:ext cx="39258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http://www.uni-graz.at/en/igamwww_hp_a-weg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836613"/>
            <a:ext cx="8413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764704"/>
            <a:ext cx="8229600" cy="776064"/>
          </a:xfrm>
        </p:spPr>
        <p:txBody>
          <a:bodyPr>
            <a:normAutofit fontScale="90000"/>
          </a:bodyPr>
          <a:lstStyle/>
          <a:p>
            <a:pPr marL="54864" indent="0" fontAlgn="auto">
              <a:spcAft>
                <a:spcPts val="0"/>
              </a:spcAft>
              <a:defRPr/>
            </a:pPr>
            <a:r>
              <a:rPr lang="en-US" b="1" dirty="0" smtClean="0">
                <a:solidFill>
                  <a:srgbClr val="FF0000"/>
                </a:solidFill>
              </a:rPr>
              <a:t>Structure of the Earth</a:t>
            </a:r>
          </a:p>
        </p:txBody>
      </p:sp>
      <p:sp>
        <p:nvSpPr>
          <p:cNvPr id="16387" name="Rectangle 3"/>
          <p:cNvSpPr>
            <a:spLocks noGrp="1" noChangeArrowheads="1"/>
          </p:cNvSpPr>
          <p:nvPr>
            <p:ph idx="1"/>
          </p:nvPr>
        </p:nvSpPr>
        <p:spPr>
          <a:xfrm>
            <a:off x="395288" y="1989138"/>
            <a:ext cx="3795712" cy="4335462"/>
          </a:xfrm>
        </p:spPr>
        <p:txBody>
          <a:bodyPr/>
          <a:lstStyle/>
          <a:p>
            <a:r>
              <a:rPr lang="en-US" smtClean="0"/>
              <a:t>The Earth is made up of 3 main layers:</a:t>
            </a:r>
          </a:p>
          <a:p>
            <a:pPr lvl="1"/>
            <a:r>
              <a:rPr lang="en-US" smtClean="0"/>
              <a:t>Core</a:t>
            </a:r>
          </a:p>
          <a:p>
            <a:pPr lvl="1"/>
            <a:r>
              <a:rPr lang="en-US" smtClean="0"/>
              <a:t>Mantle</a:t>
            </a:r>
          </a:p>
          <a:p>
            <a:pPr lvl="1"/>
            <a:r>
              <a:rPr lang="en-US" smtClean="0"/>
              <a:t>Crust (</a:t>
            </a:r>
            <a:r>
              <a:rPr lang="en-US" b="1" smtClean="0"/>
              <a:t>Lithosphere</a:t>
            </a:r>
            <a:r>
              <a:rPr lang="en-US" smtClean="0"/>
              <a:t> and the Athenosphere)</a:t>
            </a:r>
          </a:p>
        </p:txBody>
      </p:sp>
      <p:pic>
        <p:nvPicPr>
          <p:cNvPr id="16388" name="Picture 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4800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6096000" y="3733800"/>
            <a:ext cx="1676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Inner core</a:t>
            </a:r>
            <a:endParaRPr lang="en-US"/>
          </a:p>
        </p:txBody>
      </p:sp>
      <p:sp>
        <p:nvSpPr>
          <p:cNvPr id="16390" name="Text Box 7"/>
          <p:cNvSpPr txBox="1">
            <a:spLocks noChangeArrowheads="1"/>
          </p:cNvSpPr>
          <p:nvPr/>
        </p:nvSpPr>
        <p:spPr bwMode="auto">
          <a:xfrm>
            <a:off x="5791200" y="3200400"/>
            <a:ext cx="2971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Outer core</a:t>
            </a:r>
            <a:endParaRPr lang="en-US"/>
          </a:p>
        </p:txBody>
      </p:sp>
      <p:sp>
        <p:nvSpPr>
          <p:cNvPr id="16391" name="Text Box 8"/>
          <p:cNvSpPr txBox="1">
            <a:spLocks noChangeArrowheads="1"/>
          </p:cNvSpPr>
          <p:nvPr/>
        </p:nvSpPr>
        <p:spPr bwMode="auto">
          <a:xfrm>
            <a:off x="6096000" y="2286000"/>
            <a:ext cx="11430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Mantle</a:t>
            </a:r>
            <a:endParaRPr lang="en-US"/>
          </a:p>
        </p:txBody>
      </p:sp>
      <p:sp>
        <p:nvSpPr>
          <p:cNvPr id="16392" name="Text Box 9"/>
          <p:cNvSpPr txBox="1">
            <a:spLocks noChangeArrowheads="1"/>
          </p:cNvSpPr>
          <p:nvPr/>
        </p:nvSpPr>
        <p:spPr bwMode="auto">
          <a:xfrm>
            <a:off x="3352800" y="5653088"/>
            <a:ext cx="29718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Crust</a:t>
            </a:r>
            <a:endParaRPr lang="en-US"/>
          </a:p>
        </p:txBody>
      </p:sp>
      <p:sp>
        <p:nvSpPr>
          <p:cNvPr id="16393" name="Line 10"/>
          <p:cNvSpPr>
            <a:spLocks noChangeShapeType="1"/>
          </p:cNvSpPr>
          <p:nvPr/>
        </p:nvSpPr>
        <p:spPr bwMode="auto">
          <a:xfrm flipV="1">
            <a:off x="4038600" y="525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539750" y="908050"/>
            <a:ext cx="81359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IE"/>
              <a:t>Slowly, due to magma convection currents deep within the mantle, Pangea broke into two large continents called </a:t>
            </a:r>
            <a:r>
              <a:rPr lang="en-IE" b="1">
                <a:solidFill>
                  <a:srgbClr val="FFFF00"/>
                </a:solidFill>
              </a:rPr>
              <a:t>Laurasia</a:t>
            </a:r>
            <a:r>
              <a:rPr lang="en-IE"/>
              <a:t> and </a:t>
            </a:r>
            <a:r>
              <a:rPr lang="en-IE" b="1">
                <a:solidFill>
                  <a:srgbClr val="FFFF00"/>
                </a:solidFill>
              </a:rPr>
              <a:t>Gonwanaland</a:t>
            </a:r>
            <a:r>
              <a:rPr lang="en-IE"/>
              <a:t>.</a:t>
            </a:r>
          </a:p>
          <a:p>
            <a:endParaRPr lang="en-IE"/>
          </a:p>
          <a:p>
            <a:r>
              <a:rPr lang="en-IE"/>
              <a:t>Over millions of years these two broke and moved into the main continents we know today.</a:t>
            </a:r>
          </a:p>
        </p:txBody>
      </p:sp>
      <p:pic>
        <p:nvPicPr>
          <p:cNvPr id="44035" name="Picture 2" descr="http://www.glogster.com/media/4/16/7/17/160717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11513"/>
            <a:ext cx="5100638"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95536" y="332656"/>
            <a:ext cx="8229600" cy="1143000"/>
          </a:xfrm>
        </p:spPr>
        <p:txBody>
          <a:bodyPr/>
          <a:lstStyle/>
          <a:p>
            <a:pPr marL="54864" indent="0" algn="ctr" fontAlgn="auto">
              <a:spcAft>
                <a:spcPts val="0"/>
              </a:spcAft>
              <a:defRPr/>
            </a:pPr>
            <a:r>
              <a:rPr lang="en-US" dirty="0" smtClean="0">
                <a:solidFill>
                  <a:schemeClr val="tx2">
                    <a:lumMod val="75000"/>
                  </a:schemeClr>
                </a:solidFill>
              </a:rPr>
              <a:t>Evidence</a:t>
            </a:r>
          </a:p>
        </p:txBody>
      </p:sp>
      <p:sp>
        <p:nvSpPr>
          <p:cNvPr id="438278" name="Rectangle 6"/>
          <p:cNvSpPr>
            <a:spLocks noGrp="1" noChangeArrowheads="1"/>
          </p:cNvSpPr>
          <p:nvPr>
            <p:ph type="body" sz="half" idx="3"/>
          </p:nvPr>
        </p:nvSpPr>
        <p:spPr>
          <a:xfrm>
            <a:off x="4787900" y="1844675"/>
            <a:ext cx="4038600" cy="4495800"/>
          </a:xfrm>
        </p:spPr>
        <p:txBody>
          <a:bodyPr>
            <a:normAutofit/>
          </a:bodyPr>
          <a:lstStyle/>
          <a:p>
            <a:pPr fontAlgn="auto">
              <a:spcBef>
                <a:spcPts val="0"/>
              </a:spcBef>
              <a:spcAft>
                <a:spcPts val="0"/>
              </a:spcAft>
              <a:buFont typeface="Wingdings 2"/>
              <a:buChar char=""/>
              <a:defRPr/>
            </a:pPr>
            <a:r>
              <a:rPr lang="en-US" sz="2800" dirty="0" smtClean="0"/>
              <a:t>Same fossils and rocks found in different parts of the world</a:t>
            </a:r>
          </a:p>
          <a:p>
            <a:pPr marL="0" indent="0" fontAlgn="auto">
              <a:spcBef>
                <a:spcPts val="0"/>
              </a:spcBef>
              <a:spcAft>
                <a:spcPts val="0"/>
              </a:spcAft>
              <a:buFont typeface="Wingdings 2"/>
              <a:buNone/>
              <a:defRPr/>
            </a:pPr>
            <a:endParaRPr lang="en-US" sz="2800" dirty="0" smtClean="0"/>
          </a:p>
          <a:p>
            <a:pPr fontAlgn="auto">
              <a:spcBef>
                <a:spcPts val="0"/>
              </a:spcBef>
              <a:spcAft>
                <a:spcPts val="0"/>
              </a:spcAft>
              <a:buFont typeface="Wingdings 2"/>
              <a:buChar char=""/>
              <a:defRPr/>
            </a:pPr>
            <a:r>
              <a:rPr lang="en-US" sz="2800" dirty="0" smtClean="0"/>
              <a:t>Africa and South America look like pieces of a jigsaw</a:t>
            </a:r>
          </a:p>
          <a:p>
            <a:pPr fontAlgn="auto">
              <a:spcBef>
                <a:spcPts val="0"/>
              </a:spcBef>
              <a:spcAft>
                <a:spcPts val="0"/>
              </a:spcAft>
              <a:buFont typeface="Wingdings 2"/>
              <a:buChar char=""/>
              <a:defRPr/>
            </a:pPr>
            <a:endParaRPr lang="en-US" sz="2800" dirty="0" smtClean="0"/>
          </a:p>
        </p:txBody>
      </p:sp>
      <p:pic>
        <p:nvPicPr>
          <p:cNvPr id="438281" name="Picture 9" descr="evidence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2060575"/>
            <a:ext cx="4624388" cy="3024188"/>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8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8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499943" y="6021288"/>
            <a:ext cx="5208240" cy="638944"/>
          </a:xfrm>
        </p:spPr>
        <p:txBody>
          <a:bodyPr>
            <a:normAutofit/>
          </a:bodyPr>
          <a:lstStyle/>
          <a:p>
            <a:pPr marL="54864" indent="0" algn="ctr" fontAlgn="auto">
              <a:spcAft>
                <a:spcPts val="0"/>
              </a:spcAft>
              <a:defRPr/>
            </a:pPr>
            <a:r>
              <a:rPr lang="en-US" sz="1800" dirty="0" smtClean="0">
                <a:solidFill>
                  <a:schemeClr val="accent2">
                    <a:lumMod val="75000"/>
                  </a:schemeClr>
                </a:solidFill>
              </a:rPr>
              <a:t>Alfred Wegener</a:t>
            </a:r>
          </a:p>
        </p:txBody>
      </p:sp>
      <p:sp>
        <p:nvSpPr>
          <p:cNvPr id="434180" name="Rectangle 4"/>
          <p:cNvSpPr>
            <a:spLocks noGrp="1" noChangeArrowheads="1"/>
          </p:cNvSpPr>
          <p:nvPr>
            <p:ph type="body" sz="half" idx="1"/>
          </p:nvPr>
        </p:nvSpPr>
        <p:spPr>
          <a:xfrm>
            <a:off x="468313" y="1844675"/>
            <a:ext cx="4833937" cy="4205288"/>
          </a:xfrm>
        </p:spPr>
        <p:txBody>
          <a:bodyPr/>
          <a:lstStyle/>
          <a:p>
            <a:pPr>
              <a:lnSpc>
                <a:spcPct val="80000"/>
              </a:lnSpc>
            </a:pPr>
            <a:r>
              <a:rPr lang="en-US" sz="2400" smtClean="0"/>
              <a:t>Some people thought the Earth was shrinking and cracking</a:t>
            </a:r>
          </a:p>
          <a:p>
            <a:pPr>
              <a:lnSpc>
                <a:spcPct val="80000"/>
              </a:lnSpc>
            </a:pPr>
            <a:endParaRPr lang="en-US" sz="2400" smtClean="0"/>
          </a:p>
          <a:p>
            <a:pPr>
              <a:lnSpc>
                <a:spcPct val="80000"/>
              </a:lnSpc>
            </a:pPr>
            <a:r>
              <a:rPr lang="en-US" sz="2400" smtClean="0"/>
              <a:t>Wegener thought whole sections of the crust moved (plate tectonics)</a:t>
            </a:r>
          </a:p>
          <a:p>
            <a:pPr>
              <a:lnSpc>
                <a:spcPct val="80000"/>
              </a:lnSpc>
            </a:pPr>
            <a:endParaRPr lang="en-US" sz="2400" smtClean="0"/>
          </a:p>
          <a:p>
            <a:pPr>
              <a:lnSpc>
                <a:spcPct val="80000"/>
              </a:lnSpc>
            </a:pPr>
            <a:r>
              <a:rPr lang="en-US" sz="2400" smtClean="0"/>
              <a:t>Some people did not understand and thought the continents floated around in the oceans (continental drift)</a:t>
            </a:r>
          </a:p>
          <a:p>
            <a:pPr>
              <a:lnSpc>
                <a:spcPct val="80000"/>
              </a:lnSpc>
            </a:pPr>
            <a:r>
              <a:rPr lang="en-US" sz="2400" smtClean="0"/>
              <a:t>He died before people accepted his ideas</a:t>
            </a:r>
          </a:p>
        </p:txBody>
      </p:sp>
      <p:pic>
        <p:nvPicPr>
          <p:cNvPr id="46084" name="Picture 8" descr="wegene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80063" y="4221163"/>
            <a:ext cx="3044825" cy="2057400"/>
          </a:xfrm>
          <a:noFill/>
        </p:spPr>
      </p:pic>
      <p:pic>
        <p:nvPicPr>
          <p:cNvPr id="434188" name="Picture 12" descr="plate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844675"/>
            <a:ext cx="3048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41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4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418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4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5909" y="668026"/>
            <a:ext cx="5032147"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ＭＳ Ｐゴシック" pitchFamily="80" charset="-128"/>
              </a:rPr>
              <a:t>Maurice Ewing</a:t>
            </a:r>
          </a:p>
        </p:txBody>
      </p:sp>
      <p:pic>
        <p:nvPicPr>
          <p:cNvPr id="48131" name="Picture 2" descr="File:M.Ewing-194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836613"/>
            <a:ext cx="143986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p:cNvSpPr txBox="1">
            <a:spLocks noChangeArrowheads="1"/>
          </p:cNvSpPr>
          <p:nvPr/>
        </p:nvSpPr>
        <p:spPr bwMode="auto">
          <a:xfrm>
            <a:off x="2025650" y="1590675"/>
            <a:ext cx="6434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50000"/>
              </a:lnSpc>
            </a:pPr>
            <a:r>
              <a:rPr lang="en-IE" dirty="0"/>
              <a:t>Ewing studied and photographed much of the earths ocean floors.  Once, during a </a:t>
            </a:r>
            <a:r>
              <a:rPr lang="en-IE" dirty="0" smtClean="0"/>
              <a:t>trans-</a:t>
            </a:r>
            <a:r>
              <a:rPr lang="en-IE" dirty="0"/>
              <a:t>A</a:t>
            </a:r>
            <a:r>
              <a:rPr lang="en-IE" dirty="0" smtClean="0"/>
              <a:t>tlantic </a:t>
            </a:r>
            <a:r>
              <a:rPr lang="en-IE" dirty="0"/>
              <a:t>flight, he looked down and noticed a dark shadow running along the Atlantic Ocean.  Research showed that the American and Eurasian plates were separating and new crust was forming.  Layers and ages of each new magma flow showed the widening of the sea floor over millions of years.</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bs.org/wgbh/aso/databank/entries/images/d362hess01323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28368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5856" y="836712"/>
            <a:ext cx="5109091"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ＭＳ Ｐゴシック" pitchFamily="80" charset="-128"/>
              </a:rPr>
              <a:t>Harold H. Hess</a:t>
            </a:r>
          </a:p>
        </p:txBody>
      </p:sp>
      <p:sp>
        <p:nvSpPr>
          <p:cNvPr id="49156" name="TextBox 2"/>
          <p:cNvSpPr txBox="1">
            <a:spLocks noChangeArrowheads="1"/>
          </p:cNvSpPr>
          <p:nvPr/>
        </p:nvSpPr>
        <p:spPr bwMode="auto">
          <a:xfrm>
            <a:off x="468313" y="2708275"/>
            <a:ext cx="8207375"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50000"/>
              </a:lnSpc>
            </a:pPr>
            <a:r>
              <a:rPr lang="en-IE" dirty="0"/>
              <a:t>Hess was an American professor who furthered the study of plate tectonics with his theory of Sea Floor Spreading and the creation of new crust and volcanic ridges.  </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904" y="764704"/>
            <a:ext cx="6340197"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ＭＳ Ｐゴシック" pitchFamily="80" charset="-128"/>
              </a:rPr>
              <a:t>Theories summary</a:t>
            </a:r>
          </a:p>
        </p:txBody>
      </p:sp>
      <p:sp>
        <p:nvSpPr>
          <p:cNvPr id="3" name="TextBox 2"/>
          <p:cNvSpPr txBox="1"/>
          <p:nvPr/>
        </p:nvSpPr>
        <p:spPr>
          <a:xfrm>
            <a:off x="395288" y="1844675"/>
            <a:ext cx="8280400" cy="3416300"/>
          </a:xfrm>
          <a:prstGeom prst="rect">
            <a:avLst/>
          </a:prstGeom>
          <a:noFill/>
        </p:spPr>
        <p:txBody>
          <a:bodyPr>
            <a:spAutoFit/>
          </a:bodyPr>
          <a:lstStyle/>
          <a:p>
            <a:pPr marL="342900" indent="-342900">
              <a:buFont typeface="Arial" pitchFamily="34" charset="0"/>
              <a:buChar char="•"/>
              <a:defRPr/>
            </a:pPr>
            <a:r>
              <a:rPr lang="en-IE" b="1" dirty="0">
                <a:ea typeface="ＭＳ Ｐゴシック" pitchFamily="80" charset="-128"/>
              </a:rPr>
              <a:t>Alfred Wegener (1912) – Continental Drift</a:t>
            </a:r>
          </a:p>
          <a:p>
            <a:pPr marL="342900" indent="-342900">
              <a:buFont typeface="Arial" pitchFamily="34" charset="0"/>
              <a:buChar char="•"/>
              <a:defRPr/>
            </a:pPr>
            <a:endParaRPr lang="en-IE" b="1" dirty="0">
              <a:ea typeface="ＭＳ Ｐゴシック" pitchFamily="80" charset="-128"/>
            </a:endParaRPr>
          </a:p>
          <a:p>
            <a:pPr marL="342900" indent="-342900">
              <a:buFont typeface="Arial" pitchFamily="34" charset="0"/>
              <a:buChar char="•"/>
              <a:defRPr/>
            </a:pPr>
            <a:r>
              <a:rPr lang="en-IE" b="1" dirty="0">
                <a:ea typeface="ＭＳ Ｐゴシック" pitchFamily="80" charset="-128"/>
              </a:rPr>
              <a:t>Maurice Ewing (1947) – Mid Atlantic Ridge</a:t>
            </a:r>
          </a:p>
          <a:p>
            <a:pPr marL="342900" indent="-342900">
              <a:buFont typeface="Arial" pitchFamily="34" charset="0"/>
              <a:buChar char="•"/>
              <a:defRPr/>
            </a:pPr>
            <a:endParaRPr lang="en-IE" b="1" dirty="0">
              <a:ea typeface="ＭＳ Ｐゴシック" pitchFamily="80" charset="-128"/>
            </a:endParaRPr>
          </a:p>
          <a:p>
            <a:pPr marL="342900" indent="-342900">
              <a:buFont typeface="Arial" pitchFamily="34" charset="0"/>
              <a:buChar char="•"/>
              <a:defRPr/>
            </a:pPr>
            <a:r>
              <a:rPr lang="en-IE" b="1" dirty="0">
                <a:ea typeface="ＭＳ Ｐゴシック" pitchFamily="80" charset="-128"/>
              </a:rPr>
              <a:t>Harry Hess (1960s) – Sea Floor Spreading</a:t>
            </a:r>
          </a:p>
          <a:p>
            <a:pPr>
              <a:defRPr/>
            </a:pPr>
            <a:endParaRPr lang="en-IE" dirty="0">
              <a:ea typeface="ＭＳ Ｐゴシック" pitchFamily="80" charset="-128"/>
            </a:endParaRPr>
          </a:p>
          <a:p>
            <a:pPr>
              <a:defRPr/>
            </a:pPr>
            <a:endParaRPr lang="en-IE" dirty="0">
              <a:ea typeface="ＭＳ Ｐゴシック" pitchFamily="80" charset="-128"/>
            </a:endParaRPr>
          </a:p>
          <a:p>
            <a:pPr>
              <a:defRPr/>
            </a:pPr>
            <a:r>
              <a:rPr lang="en-IE" dirty="0">
                <a:ea typeface="ＭＳ Ｐゴシック" pitchFamily="80" charset="-128"/>
              </a:rPr>
              <a:t>All combined, plus the study of countless others, creates the Theory of Plate Tectonics</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011" y="836712"/>
            <a:ext cx="7083991" cy="1754326"/>
          </a:xfrm>
          <a:prstGeom prst="rect">
            <a:avLst/>
          </a:prstGeom>
          <a:noFill/>
        </p:spPr>
        <p:txBody>
          <a:bodyPr wrap="none">
            <a:spAutoFit/>
          </a:bodyPr>
          <a:lstStyle/>
          <a:p>
            <a:pPr algn="ctr">
              <a:defRPr/>
            </a:pP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80" charset="-128"/>
              </a:rPr>
              <a:t>Three main features </a:t>
            </a:r>
          </a:p>
          <a:p>
            <a:pPr algn="ctr">
              <a:defRPr/>
            </a:pP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pitchFamily="80" charset="-128"/>
              </a:rPr>
              <a:t>to study</a:t>
            </a:r>
          </a:p>
        </p:txBody>
      </p:sp>
      <p:sp>
        <p:nvSpPr>
          <p:cNvPr id="51203" name="TextBox 2"/>
          <p:cNvSpPr txBox="1">
            <a:spLocks noChangeArrowheads="1"/>
          </p:cNvSpPr>
          <p:nvPr/>
        </p:nvSpPr>
        <p:spPr bwMode="auto">
          <a:xfrm>
            <a:off x="1030288" y="2708275"/>
            <a:ext cx="73580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 typeface="Arial" charset="0"/>
              <a:buChar char="•"/>
            </a:pPr>
            <a:r>
              <a:rPr lang="en-IE" b="1"/>
              <a:t>Volcanoes</a:t>
            </a:r>
          </a:p>
          <a:p>
            <a:pPr>
              <a:buFont typeface="Arial" charset="0"/>
              <a:buChar char="•"/>
            </a:pPr>
            <a:endParaRPr lang="en-IE" b="1"/>
          </a:p>
          <a:p>
            <a:pPr>
              <a:buFont typeface="Arial" charset="0"/>
              <a:buChar char="•"/>
            </a:pPr>
            <a:r>
              <a:rPr lang="en-IE" b="1"/>
              <a:t>Earthquakes</a:t>
            </a:r>
          </a:p>
          <a:p>
            <a:pPr>
              <a:buFont typeface="Arial" charset="0"/>
              <a:buChar char="•"/>
            </a:pPr>
            <a:endParaRPr lang="en-IE" b="1"/>
          </a:p>
          <a:p>
            <a:pPr>
              <a:buFont typeface="Arial" charset="0"/>
              <a:buChar char="•"/>
            </a:pPr>
            <a:r>
              <a:rPr lang="en-IE" b="1"/>
              <a:t>Fold Mountains</a:t>
            </a:r>
          </a:p>
        </p:txBody>
      </p:sp>
      <p:pic>
        <p:nvPicPr>
          <p:cNvPr id="51204" name="Picture 2" descr="http://library.thinkquest.org/05aug/01406/fold%20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868863"/>
            <a:ext cx="3048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Earthquakes</a:t>
            </a:r>
          </a:p>
        </p:txBody>
      </p:sp>
      <p:pic>
        <p:nvPicPr>
          <p:cNvPr id="456711" name="Picture 7" descr="3 types plat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46163" y="1600200"/>
            <a:ext cx="2860675" cy="2171700"/>
          </a:xfrm>
          <a:noFill/>
        </p:spPr>
      </p:pic>
      <p:pic>
        <p:nvPicPr>
          <p:cNvPr id="456712" name="Picture 8" descr="san andrea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43200" y="4114800"/>
            <a:ext cx="1524000" cy="1828800"/>
          </a:xfrm>
          <a:noFill/>
        </p:spPr>
      </p:pic>
      <p:sp>
        <p:nvSpPr>
          <p:cNvPr id="456717" name="Rectangle 13"/>
          <p:cNvSpPr>
            <a:spLocks noGrp="1" noChangeArrowheads="1"/>
          </p:cNvSpPr>
          <p:nvPr>
            <p:ph type="body" sz="half" idx="3"/>
          </p:nvPr>
        </p:nvSpPr>
        <p:spPr/>
        <p:txBody>
          <a:bodyPr/>
          <a:lstStyle/>
          <a:p>
            <a:r>
              <a:rPr lang="en-US" sz="2800" smtClean="0"/>
              <a:t>Plates moving in any direction causes earthquakes</a:t>
            </a:r>
          </a:p>
          <a:p>
            <a:r>
              <a:rPr lang="en-US" sz="2800" smtClean="0"/>
              <a:t>The worst are caused by plates rubbing past each other as in C</a:t>
            </a:r>
          </a:p>
          <a:p>
            <a:r>
              <a:rPr lang="en-US" sz="2800" smtClean="0"/>
              <a:t>This happens along the Californian coast</a:t>
            </a:r>
          </a:p>
        </p:txBody>
      </p:sp>
      <p:pic>
        <p:nvPicPr>
          <p:cNvPr id="456714" name="Picture 10" descr="san_andreas"/>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838200" y="4114800"/>
            <a:ext cx="1612900" cy="23622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67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671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671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6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671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6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Sea floor spreading</a:t>
            </a:r>
          </a:p>
        </p:txBody>
      </p:sp>
      <p:sp>
        <p:nvSpPr>
          <p:cNvPr id="440325" name="Rectangle 5"/>
          <p:cNvSpPr>
            <a:spLocks noGrp="1" noChangeArrowheads="1"/>
          </p:cNvSpPr>
          <p:nvPr>
            <p:ph type="body" sz="half" idx="2"/>
          </p:nvPr>
        </p:nvSpPr>
        <p:spPr/>
        <p:txBody>
          <a:bodyPr/>
          <a:lstStyle/>
          <a:p>
            <a:pPr>
              <a:lnSpc>
                <a:spcPct val="90000"/>
              </a:lnSpc>
            </a:pPr>
            <a:r>
              <a:rPr lang="en-US" sz="2800" smtClean="0"/>
              <a:t>Large continents begin to crack and split apart</a:t>
            </a:r>
          </a:p>
          <a:p>
            <a:pPr>
              <a:lnSpc>
                <a:spcPct val="90000"/>
              </a:lnSpc>
            </a:pPr>
            <a:r>
              <a:rPr lang="en-US" sz="2800" smtClean="0"/>
              <a:t>The gaps fill with water </a:t>
            </a:r>
          </a:p>
          <a:p>
            <a:pPr>
              <a:lnSpc>
                <a:spcPct val="90000"/>
              </a:lnSpc>
            </a:pPr>
            <a:r>
              <a:rPr lang="en-US" sz="2800" smtClean="0"/>
              <a:t>Small seas become oceans</a:t>
            </a:r>
          </a:p>
          <a:p>
            <a:pPr>
              <a:lnSpc>
                <a:spcPct val="90000"/>
              </a:lnSpc>
            </a:pPr>
            <a:r>
              <a:rPr lang="en-US" sz="2800" smtClean="0"/>
              <a:t>The mid ocean ridge continues to produce new crust</a:t>
            </a:r>
          </a:p>
          <a:p>
            <a:pPr>
              <a:lnSpc>
                <a:spcPct val="90000"/>
              </a:lnSpc>
              <a:buFontTx/>
              <a:buNone/>
            </a:pPr>
            <a:endParaRPr lang="en-US" sz="2800" smtClean="0"/>
          </a:p>
        </p:txBody>
      </p:sp>
      <p:pic>
        <p:nvPicPr>
          <p:cNvPr id="440326" name="Picture 6" descr="stages spreading"/>
          <p:cNvPicPr>
            <a:picLocks noGrp="1" noChangeAspect="1" noChangeArrowheads="1"/>
          </p:cNvPicPr>
          <p:nvPr>
            <p:ph sz="half" idx="1"/>
          </p:nvPr>
        </p:nvPicPr>
        <p:blipFill>
          <a:blip r:embed="rId2">
            <a:lum bright="-10000" contrast="22000"/>
            <a:extLst>
              <a:ext uri="{28A0092B-C50C-407E-A947-70E740481C1C}">
                <a14:useLocalDpi xmlns:a14="http://schemas.microsoft.com/office/drawing/2010/main" val="0"/>
              </a:ext>
            </a:extLst>
          </a:blip>
          <a:srcRect/>
          <a:stretch>
            <a:fillRect/>
          </a:stretch>
        </p:blipFill>
        <p:spPr>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2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2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2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marL="54864" indent="0" fontAlgn="auto">
              <a:spcAft>
                <a:spcPts val="0"/>
              </a:spcAft>
              <a:defRPr/>
            </a:pPr>
            <a:r>
              <a:rPr lang="en-US" dirty="0" smtClean="0">
                <a:solidFill>
                  <a:srgbClr val="FF0000"/>
                </a:solidFill>
              </a:rPr>
              <a:t>Why spread</a:t>
            </a:r>
            <a:r>
              <a:rPr lang="en-US" dirty="0" smtClean="0">
                <a:solidFill>
                  <a:schemeClr val="tx2">
                    <a:tint val="100000"/>
                    <a:shade val="90000"/>
                    <a:satMod val="250000"/>
                    <a:alpha val="100000"/>
                  </a:schemeClr>
                </a:solidFill>
              </a:rPr>
              <a:t>?</a:t>
            </a:r>
          </a:p>
        </p:txBody>
      </p:sp>
      <p:sp>
        <p:nvSpPr>
          <p:cNvPr id="439303" name="Rectangle 7"/>
          <p:cNvSpPr>
            <a:spLocks noGrp="1" noChangeArrowheads="1"/>
          </p:cNvSpPr>
          <p:nvPr>
            <p:ph type="body" sz="half" idx="1"/>
          </p:nvPr>
        </p:nvSpPr>
        <p:spPr>
          <a:xfrm>
            <a:off x="0" y="692696"/>
            <a:ext cx="4968552" cy="4495800"/>
          </a:xfrm>
        </p:spPr>
        <p:txBody>
          <a:bodyPr/>
          <a:lstStyle/>
          <a:p>
            <a:pPr>
              <a:lnSpc>
                <a:spcPct val="150000"/>
              </a:lnSpc>
            </a:pPr>
            <a:r>
              <a:rPr lang="en-US" sz="2400" dirty="0" smtClean="0"/>
              <a:t>Why is the Atlantic still getting wider</a:t>
            </a:r>
          </a:p>
          <a:p>
            <a:pPr>
              <a:lnSpc>
                <a:spcPct val="150000"/>
              </a:lnSpc>
            </a:pPr>
            <a:r>
              <a:rPr lang="en-US" sz="2400" dirty="0" smtClean="0"/>
              <a:t>The plates are pulled apart by convection currents in the mantle below</a:t>
            </a:r>
          </a:p>
          <a:p>
            <a:pPr>
              <a:lnSpc>
                <a:spcPct val="150000"/>
              </a:lnSpc>
            </a:pPr>
            <a:r>
              <a:rPr lang="en-US" sz="2400" dirty="0" smtClean="0"/>
              <a:t>Caused by heat released from natural radioactive processes</a:t>
            </a:r>
          </a:p>
          <a:p>
            <a:pPr>
              <a:lnSpc>
                <a:spcPct val="150000"/>
              </a:lnSpc>
            </a:pPr>
            <a:r>
              <a:rPr lang="en-US" sz="2400" dirty="0" smtClean="0"/>
              <a:t>At the mid Atlantic ridge molten rock from below rises up to fill the gap with new basaltic rock</a:t>
            </a:r>
          </a:p>
          <a:p>
            <a:pPr>
              <a:lnSpc>
                <a:spcPct val="80000"/>
              </a:lnSpc>
            </a:pPr>
            <a:endParaRPr lang="en-US" sz="2400" dirty="0" smtClean="0"/>
          </a:p>
        </p:txBody>
      </p:sp>
      <p:pic>
        <p:nvPicPr>
          <p:cNvPr id="439306" name="Picture 10" descr="mid atlantic ridg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92080" y="1268760"/>
            <a:ext cx="3019425" cy="2552700"/>
          </a:xfrm>
          <a:noFill/>
        </p:spPr>
      </p:pic>
      <p:pic>
        <p:nvPicPr>
          <p:cNvPr id="439307" name="Picture 11" descr="convectio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32040" y="3933056"/>
            <a:ext cx="3811588" cy="21717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9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3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93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93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930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9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100" y="548680"/>
            <a:ext cx="8229600" cy="924272"/>
          </a:xfrm>
        </p:spPr>
        <p:txBody>
          <a:bodyPr/>
          <a:lstStyle/>
          <a:p>
            <a:pPr marL="54864" indent="0" algn="ctr" fontAlgn="auto">
              <a:spcAft>
                <a:spcPts val="0"/>
              </a:spcAft>
              <a:defRPr/>
            </a:pPr>
            <a:r>
              <a:rPr lang="en-US" b="1" dirty="0" smtClean="0">
                <a:solidFill>
                  <a:srgbClr val="FF0000"/>
                </a:solidFill>
              </a:rPr>
              <a:t>World Plates</a:t>
            </a:r>
          </a:p>
        </p:txBody>
      </p:sp>
      <p:pic>
        <p:nvPicPr>
          <p:cNvPr id="17411"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324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marL="54864" indent="0" fontAlgn="auto">
              <a:spcAft>
                <a:spcPts val="0"/>
              </a:spcAft>
              <a:defRPr/>
            </a:pPr>
            <a:r>
              <a:rPr lang="en-US" smtClean="0">
                <a:solidFill>
                  <a:schemeClr val="tx2">
                    <a:tint val="100000"/>
                    <a:shade val="90000"/>
                    <a:satMod val="250000"/>
                    <a:alpha val="100000"/>
                  </a:schemeClr>
                </a:solidFill>
              </a:rPr>
              <a:t>More evidence</a:t>
            </a:r>
          </a:p>
        </p:txBody>
      </p:sp>
      <p:sp>
        <p:nvSpPr>
          <p:cNvPr id="462855" name="Rectangle 7"/>
          <p:cNvSpPr>
            <a:spLocks noGrp="1" noChangeArrowheads="1"/>
          </p:cNvSpPr>
          <p:nvPr>
            <p:ph type="body" sz="half" idx="1"/>
          </p:nvPr>
        </p:nvSpPr>
        <p:spPr>
          <a:xfrm>
            <a:off x="-35768" y="836712"/>
            <a:ext cx="4932040" cy="4495800"/>
          </a:xfrm>
        </p:spPr>
        <p:txBody>
          <a:bodyPr/>
          <a:lstStyle/>
          <a:p>
            <a:pPr>
              <a:lnSpc>
                <a:spcPct val="150000"/>
              </a:lnSpc>
            </a:pPr>
            <a:r>
              <a:rPr lang="en-US" sz="2800" dirty="0" smtClean="0"/>
              <a:t>More evidence has been found for Wegener's theory</a:t>
            </a:r>
          </a:p>
          <a:p>
            <a:pPr>
              <a:lnSpc>
                <a:spcPct val="150000"/>
              </a:lnSpc>
            </a:pPr>
            <a:r>
              <a:rPr lang="en-US" sz="2800" dirty="0" smtClean="0"/>
              <a:t>The Earths North and South pole have flipped many times</a:t>
            </a:r>
          </a:p>
          <a:p>
            <a:pPr>
              <a:lnSpc>
                <a:spcPct val="150000"/>
              </a:lnSpc>
            </a:pPr>
            <a:r>
              <a:rPr lang="en-US" sz="2800" dirty="0" smtClean="0"/>
              <a:t>These leaves magnetic ‘stripes’ in  rock containing iron minerals</a:t>
            </a:r>
          </a:p>
        </p:txBody>
      </p:sp>
      <p:pic>
        <p:nvPicPr>
          <p:cNvPr id="462857" name="Picture 9" descr="magnetic"/>
          <p:cNvPicPr>
            <a:picLocks noGrp="1" noChangeAspect="1" noChangeArrowheads="1"/>
          </p:cNvPicPr>
          <p:nvPr>
            <p:ph sz="half" idx="2"/>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4932040" y="1556792"/>
            <a:ext cx="3810000" cy="44958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28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28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normAutofit fontScale="90000"/>
          </a:bodyPr>
          <a:lstStyle/>
          <a:p>
            <a:pPr marL="54864" indent="0" fontAlgn="auto">
              <a:spcAft>
                <a:spcPts val="0"/>
              </a:spcAft>
              <a:defRPr/>
            </a:pPr>
            <a:r>
              <a:rPr lang="en-US" smtClean="0">
                <a:solidFill>
                  <a:schemeClr val="tx2">
                    <a:tint val="100000"/>
                    <a:shade val="90000"/>
                    <a:satMod val="250000"/>
                    <a:alpha val="100000"/>
                  </a:schemeClr>
                </a:solidFill>
              </a:rPr>
              <a:t>So the Earth must be growing?</a:t>
            </a:r>
          </a:p>
        </p:txBody>
      </p:sp>
      <p:sp>
        <p:nvSpPr>
          <p:cNvPr id="453636" name="Rectangle 4"/>
          <p:cNvSpPr>
            <a:spLocks noGrp="1" noChangeArrowheads="1"/>
          </p:cNvSpPr>
          <p:nvPr>
            <p:ph type="body" sz="half" idx="1"/>
          </p:nvPr>
        </p:nvSpPr>
        <p:spPr>
          <a:xfrm>
            <a:off x="17944" y="1268760"/>
            <a:ext cx="4770080" cy="4495800"/>
          </a:xfrm>
        </p:spPr>
        <p:txBody>
          <a:bodyPr/>
          <a:lstStyle/>
          <a:p>
            <a:pPr>
              <a:lnSpc>
                <a:spcPct val="150000"/>
              </a:lnSpc>
            </a:pPr>
            <a:r>
              <a:rPr lang="en-US" sz="2400" dirty="0" smtClean="0"/>
              <a:t>Dense heavy oceanic crust can be </a:t>
            </a:r>
            <a:r>
              <a:rPr lang="en-US" sz="2400" dirty="0" err="1" smtClean="0"/>
              <a:t>subducted</a:t>
            </a:r>
            <a:r>
              <a:rPr lang="en-US" sz="2400" dirty="0" smtClean="0"/>
              <a:t> below less denser continental crust.</a:t>
            </a:r>
          </a:p>
          <a:p>
            <a:pPr>
              <a:lnSpc>
                <a:spcPct val="150000"/>
              </a:lnSpc>
            </a:pPr>
            <a:r>
              <a:rPr lang="en-US" sz="2400" dirty="0" smtClean="0"/>
              <a:t>The friction melts rock</a:t>
            </a:r>
          </a:p>
          <a:p>
            <a:pPr>
              <a:lnSpc>
                <a:spcPct val="150000"/>
              </a:lnSpc>
            </a:pPr>
            <a:r>
              <a:rPr lang="en-US" sz="2400" dirty="0" smtClean="0"/>
              <a:t>This magma rises through the crust to form new volcanoes</a:t>
            </a:r>
          </a:p>
          <a:p>
            <a:pPr>
              <a:lnSpc>
                <a:spcPct val="150000"/>
              </a:lnSpc>
            </a:pPr>
            <a:r>
              <a:rPr lang="en-US" sz="2400" dirty="0" smtClean="0"/>
              <a:t>This is happening in South America (The Andes)</a:t>
            </a:r>
          </a:p>
        </p:txBody>
      </p:sp>
      <p:pic>
        <p:nvPicPr>
          <p:cNvPr id="453638" name="Picture 6" descr="movingoceanfloo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00600" y="1428750"/>
            <a:ext cx="3733800" cy="2005013"/>
          </a:xfrm>
          <a:noFill/>
        </p:spPr>
      </p:pic>
      <p:pic>
        <p:nvPicPr>
          <p:cNvPr id="453640" name="Picture 8" descr="s amearic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6800" y="3665538"/>
            <a:ext cx="3581400" cy="2430462"/>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36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363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363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363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363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3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395536" y="332656"/>
            <a:ext cx="8229600" cy="1143000"/>
          </a:xfrm>
        </p:spPr>
        <p:txBody>
          <a:bodyPr/>
          <a:lstStyle/>
          <a:p>
            <a:pPr marL="54864" indent="0" fontAlgn="auto">
              <a:spcAft>
                <a:spcPts val="0"/>
              </a:spcAft>
              <a:defRPr/>
            </a:pPr>
            <a:r>
              <a:rPr lang="en-US" dirty="0" smtClean="0">
                <a:solidFill>
                  <a:srgbClr val="FF0000"/>
                </a:solidFill>
              </a:rPr>
              <a:t>Continents Collide</a:t>
            </a:r>
          </a:p>
        </p:txBody>
      </p:sp>
      <p:sp>
        <p:nvSpPr>
          <p:cNvPr id="461829" name="Rectangle 5"/>
          <p:cNvSpPr>
            <a:spLocks noGrp="1" noChangeArrowheads="1"/>
          </p:cNvSpPr>
          <p:nvPr>
            <p:ph type="body" sz="half" idx="2"/>
          </p:nvPr>
        </p:nvSpPr>
        <p:spPr>
          <a:xfrm>
            <a:off x="4283968" y="1268760"/>
            <a:ext cx="4608512" cy="4495800"/>
          </a:xfrm>
        </p:spPr>
        <p:txBody>
          <a:bodyPr/>
          <a:lstStyle/>
          <a:p>
            <a:pPr>
              <a:lnSpc>
                <a:spcPct val="150000"/>
              </a:lnSpc>
            </a:pPr>
            <a:r>
              <a:rPr lang="en-US" sz="2400" dirty="0" smtClean="0"/>
              <a:t>Eventually when plates move together the continental crust collides</a:t>
            </a:r>
          </a:p>
          <a:p>
            <a:pPr>
              <a:lnSpc>
                <a:spcPct val="150000"/>
              </a:lnSpc>
            </a:pPr>
            <a:r>
              <a:rPr lang="en-US" sz="2400" dirty="0" smtClean="0"/>
              <a:t>The heat and pressure make metamorphic rock</a:t>
            </a:r>
          </a:p>
          <a:p>
            <a:pPr>
              <a:lnSpc>
                <a:spcPct val="150000"/>
              </a:lnSpc>
            </a:pPr>
            <a:r>
              <a:rPr lang="en-US" sz="2400" dirty="0" smtClean="0"/>
              <a:t>It also pushes and folds the rocks into high mountains</a:t>
            </a:r>
          </a:p>
          <a:p>
            <a:pPr>
              <a:lnSpc>
                <a:spcPct val="150000"/>
              </a:lnSpc>
            </a:pPr>
            <a:r>
              <a:rPr lang="en-US" sz="2400" dirty="0" smtClean="0"/>
              <a:t>The Himalayas rise to 8848m and are still growing today</a:t>
            </a:r>
          </a:p>
        </p:txBody>
      </p:sp>
      <p:pic>
        <p:nvPicPr>
          <p:cNvPr id="461830" name="Picture 6" descr="ind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536" y="1556792"/>
            <a:ext cx="3867150" cy="44958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18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82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182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182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8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subTitle" idx="1"/>
          </p:nvPr>
        </p:nvSpPr>
        <p:spPr>
          <a:xfrm>
            <a:off x="1371600" y="3810000"/>
            <a:ext cx="6400800" cy="1371600"/>
          </a:xfrm>
        </p:spPr>
        <p:txBody>
          <a:bodyPr/>
          <a:lstStyle/>
          <a:p>
            <a:pPr>
              <a:spcBef>
                <a:spcPct val="0"/>
              </a:spcBef>
              <a:buFont typeface="Arial" charset="0"/>
              <a:buNone/>
            </a:pPr>
            <a:r>
              <a:rPr lang="en-US" smtClean="0">
                <a:solidFill>
                  <a:srgbClr val="FF0000"/>
                </a:solidFill>
              </a:rPr>
              <a:t>…what’s the connection?</a:t>
            </a:r>
          </a:p>
        </p:txBody>
      </p:sp>
      <p:sp>
        <p:nvSpPr>
          <p:cNvPr id="58371" name="Rectangle 4"/>
          <p:cNvSpPr>
            <a:spLocks noChangeArrowheads="1"/>
          </p:cNvSpPr>
          <p:nvPr/>
        </p:nvSpPr>
        <p:spPr bwMode="auto">
          <a:xfrm>
            <a:off x="685800" y="1524000"/>
            <a:ext cx="7848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Volcanoes and Plate Tectonics…</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6934200" y="4343400"/>
            <a:ext cx="19050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Volcanism is mostly focused at plate margins</a:t>
            </a:r>
          </a:p>
        </p:txBody>
      </p:sp>
      <p:sp>
        <p:nvSpPr>
          <p:cNvPr id="59395" name="Rectangle 6"/>
          <p:cNvSpPr>
            <a:spLocks noChangeArrowheads="1"/>
          </p:cNvSpPr>
          <p:nvPr/>
        </p:nvSpPr>
        <p:spPr bwMode="auto">
          <a:xfrm>
            <a:off x="685800" y="762000"/>
            <a:ext cx="7772400" cy="79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rgbClr val="FFFF00"/>
                </a:solidFill>
              </a:rPr>
              <a:t>Pacific Ring of Fire</a:t>
            </a:r>
          </a:p>
        </p:txBody>
      </p:sp>
      <p:pic>
        <p:nvPicPr>
          <p:cNvPr id="59396" name="Picture 7"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9"/>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pic>
        <p:nvPicPr>
          <p:cNvPr id="59399" name="Picture 10" descr="in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Line 11"/>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pic>
        <p:nvPicPr>
          <p:cNvPr id="59401" name="Picture 12"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Line 13"/>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sz="half" idx="1"/>
          </p:nvPr>
        </p:nvSpPr>
        <p:spPr>
          <a:xfrm>
            <a:off x="1524000" y="1828800"/>
            <a:ext cx="6934200" cy="3962400"/>
          </a:xfrm>
        </p:spPr>
        <p:txBody>
          <a:bodyPr/>
          <a:lstStyle/>
          <a:p>
            <a:pPr>
              <a:buFontTx/>
              <a:buNone/>
            </a:pPr>
            <a:r>
              <a:rPr lang="en-US" smtClean="0"/>
              <a:t>- Subduction   - Rifting   - Hotspots</a:t>
            </a:r>
          </a:p>
        </p:txBody>
      </p:sp>
      <p:sp>
        <p:nvSpPr>
          <p:cNvPr id="60419" name="Rectangle 6"/>
          <p:cNvSpPr>
            <a:spLocks noChangeArrowheads="1"/>
          </p:cNvSpPr>
          <p:nvPr/>
        </p:nvSpPr>
        <p:spPr bwMode="auto">
          <a:xfrm>
            <a:off x="685800" y="838200"/>
            <a:ext cx="7772400"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Volcanoes are formed by:</a:t>
            </a:r>
          </a:p>
        </p:txBody>
      </p:sp>
      <p:pic>
        <p:nvPicPr>
          <p:cNvPr id="60420" name="Picture 8" descr="volc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53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85800" y="762000"/>
            <a:ext cx="77724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Pacific Ring of Fire</a:t>
            </a:r>
          </a:p>
        </p:txBody>
      </p:sp>
      <p:pic>
        <p:nvPicPr>
          <p:cNvPr id="61443" name="Picture 4"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descr="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Line 6"/>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pic>
        <p:nvPicPr>
          <p:cNvPr id="61446" name="Picture 7" descr="in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Line 8"/>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pic>
        <p:nvPicPr>
          <p:cNvPr id="61448" name="Picture 9"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Line 10"/>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61450" name="Rectangle 11"/>
          <p:cNvSpPr>
            <a:spLocks noChangeArrowheads="1"/>
          </p:cNvSpPr>
          <p:nvPr/>
        </p:nvSpPr>
        <p:spPr bwMode="auto">
          <a:xfrm>
            <a:off x="4572000" y="3505200"/>
            <a:ext cx="6858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IE"/>
          </a:p>
        </p:txBody>
      </p:sp>
      <p:sp>
        <p:nvSpPr>
          <p:cNvPr id="61451" name="Text Box 12"/>
          <p:cNvSpPr txBox="1">
            <a:spLocks noChangeArrowheads="1"/>
          </p:cNvSpPr>
          <p:nvPr/>
        </p:nvSpPr>
        <p:spPr bwMode="auto">
          <a:xfrm>
            <a:off x="7086600" y="3429000"/>
            <a:ext cx="1752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Hotspot volcanoes</a:t>
            </a:r>
          </a:p>
        </p:txBody>
      </p:sp>
      <p:sp>
        <p:nvSpPr>
          <p:cNvPr id="61452" name="Line 13"/>
          <p:cNvSpPr>
            <a:spLocks noChangeShapeType="1"/>
          </p:cNvSpPr>
          <p:nvPr/>
        </p:nvSpPr>
        <p:spPr bwMode="auto">
          <a:xfrm flipH="1">
            <a:off x="5257800" y="36576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685800" y="1557338"/>
            <a:ext cx="7772400" cy="4538662"/>
          </a:xfrm>
        </p:spPr>
        <p:txBody>
          <a:bodyPr/>
          <a:lstStyle/>
          <a:p>
            <a:r>
              <a:rPr lang="en-US" dirty="0" smtClean="0"/>
              <a:t>Hot mantle plumes breaching the surface in the middle of a tectonic plate</a:t>
            </a:r>
          </a:p>
        </p:txBody>
      </p:sp>
      <p:sp>
        <p:nvSpPr>
          <p:cNvPr id="62467" name="Rectangle 9"/>
          <p:cNvSpPr>
            <a:spLocks noChangeArrowheads="1"/>
          </p:cNvSpPr>
          <p:nvPr/>
        </p:nvSpPr>
        <p:spPr bwMode="auto">
          <a:xfrm>
            <a:off x="692656" y="692696"/>
            <a:ext cx="7772400"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What are </a:t>
            </a:r>
            <a:r>
              <a:rPr lang="en-US" sz="4400" dirty="0">
                <a:solidFill>
                  <a:srgbClr val="FFFF00"/>
                </a:solidFill>
              </a:rPr>
              <a:t>Hotspot</a:t>
            </a:r>
            <a:r>
              <a:rPr lang="en-US" sz="4400" dirty="0">
                <a:solidFill>
                  <a:schemeClr val="tx2"/>
                </a:solidFill>
              </a:rPr>
              <a:t> Volcanoes?</a:t>
            </a:r>
          </a:p>
        </p:txBody>
      </p:sp>
      <p:pic>
        <p:nvPicPr>
          <p:cNvPr id="62468" name="Picture 10" descr="hawaii_375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3132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11"/>
          <p:cNvSpPr txBox="1">
            <a:spLocks noChangeArrowheads="1"/>
          </p:cNvSpPr>
          <p:nvPr/>
        </p:nvSpPr>
        <p:spPr bwMode="auto">
          <a:xfrm>
            <a:off x="5410200" y="6096000"/>
            <a:ext cx="3505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t>Photo: Tom Pfeiffer / www.volcanodiscovery.com</a:t>
            </a:r>
            <a:endParaRPr lang="en-US"/>
          </a:p>
        </p:txBody>
      </p:sp>
      <p:pic>
        <p:nvPicPr>
          <p:cNvPr id="62470" name="Picture 12" descr="hotsp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429000"/>
            <a:ext cx="3962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3"/>
          <p:cNvSpPr txBox="1">
            <a:spLocks noChangeArrowheads="1"/>
          </p:cNvSpPr>
          <p:nvPr/>
        </p:nvSpPr>
        <p:spPr bwMode="auto">
          <a:xfrm>
            <a:off x="304800" y="5562600"/>
            <a:ext cx="3962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The Hawaiian island chain are examples of hotspot volcanoes.</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hotsp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4513"/>
            <a:ext cx="64008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p:cNvSpPr txBox="1">
            <a:spLocks noChangeArrowheads="1"/>
          </p:cNvSpPr>
          <p:nvPr/>
        </p:nvSpPr>
        <p:spPr bwMode="auto">
          <a:xfrm>
            <a:off x="468313" y="692150"/>
            <a:ext cx="8280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The tectonic plate moves over a fixed hotspot forming a chain of volcanoes.</a:t>
            </a:r>
          </a:p>
        </p:txBody>
      </p:sp>
      <p:sp>
        <p:nvSpPr>
          <p:cNvPr id="63492" name="Text Box 6"/>
          <p:cNvSpPr txBox="1">
            <a:spLocks noChangeArrowheads="1"/>
          </p:cNvSpPr>
          <p:nvPr/>
        </p:nvSpPr>
        <p:spPr bwMode="auto">
          <a:xfrm>
            <a:off x="838200" y="5943600"/>
            <a:ext cx="7543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The volcanoes get younger from one end to the other.</a:t>
            </a: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subTitle" idx="1"/>
          </p:nvPr>
        </p:nvSpPr>
        <p:spPr>
          <a:xfrm>
            <a:off x="1371600" y="3810000"/>
            <a:ext cx="6400800" cy="1371600"/>
          </a:xfrm>
        </p:spPr>
        <p:txBody>
          <a:bodyPr rtlCol="0">
            <a:normAutofit/>
          </a:bodyPr>
          <a:lstStyle/>
          <a:p>
            <a:pPr fontAlgn="auto">
              <a:spcAft>
                <a:spcPts val="0"/>
              </a:spcAft>
              <a:buFont typeface="Arial" pitchFamily="34" charset="0"/>
              <a:buNone/>
              <a:defRPr/>
            </a:pPr>
            <a:r>
              <a:rPr lang="en-US" dirty="0" smtClean="0">
                <a:solidFill>
                  <a:schemeClr val="accent2">
                    <a:lumMod val="75000"/>
                  </a:schemeClr>
                </a:solidFill>
              </a:rPr>
              <a:t>…what’s the connection?</a:t>
            </a:r>
          </a:p>
        </p:txBody>
      </p:sp>
      <p:sp>
        <p:nvSpPr>
          <p:cNvPr id="64515" name="Rectangle 3"/>
          <p:cNvSpPr>
            <a:spLocks noChangeArrowheads="1"/>
          </p:cNvSpPr>
          <p:nvPr/>
        </p:nvSpPr>
        <p:spPr bwMode="auto">
          <a:xfrm>
            <a:off x="685800" y="1524000"/>
            <a:ext cx="7848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Earthquakes and Plate Tectonics…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nieblog.projo.com/earth-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83280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395288" y="765175"/>
            <a:ext cx="8291512" cy="5472113"/>
          </a:xfrm>
        </p:spPr>
        <p:txBody>
          <a:bodyPr/>
          <a:lstStyle/>
          <a:p>
            <a:pPr>
              <a:lnSpc>
                <a:spcPct val="90000"/>
              </a:lnSpc>
            </a:pPr>
            <a:r>
              <a:rPr lang="en-US" sz="2800" smtClean="0"/>
              <a:t>As with volcanoes, earthquakes are </a:t>
            </a:r>
            <a:r>
              <a:rPr lang="en-US" sz="2800" b="1" smtClean="0"/>
              <a:t>not </a:t>
            </a:r>
            <a:r>
              <a:rPr lang="en-US" sz="2800" smtClean="0"/>
              <a:t>randomly distributed over the globe</a:t>
            </a:r>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endParaRPr lang="en-US" sz="2800" smtClean="0"/>
          </a:p>
          <a:p>
            <a:pPr>
              <a:lnSpc>
                <a:spcPct val="90000"/>
              </a:lnSpc>
            </a:pPr>
            <a:r>
              <a:rPr lang="en-US" sz="2800" smtClean="0"/>
              <a:t>At the boundaries between plates, friction causes them to stick together. When built up energy causes them to break, earthquakes occur.</a:t>
            </a:r>
          </a:p>
        </p:txBody>
      </p:sp>
      <p:pic>
        <p:nvPicPr>
          <p:cNvPr id="65539" name="Picture 4" descr="EQ-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57338"/>
            <a:ext cx="595312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5"/>
          <p:cNvSpPr txBox="1">
            <a:spLocks noChangeArrowheads="1"/>
          </p:cNvSpPr>
          <p:nvPr/>
        </p:nvSpPr>
        <p:spPr bwMode="auto">
          <a:xfrm>
            <a:off x="7315200" y="2781300"/>
            <a:ext cx="1600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400"/>
              <a:t>Figure showing the distribution of earthquakes around the globe</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6725" y="620713"/>
            <a:ext cx="8229600" cy="864071"/>
          </a:xfrm>
        </p:spPr>
        <p:txBody>
          <a:bodyPr>
            <a:normAutofit fontScale="90000"/>
          </a:bodyPr>
          <a:lstStyle/>
          <a:p>
            <a:pPr marL="54864" indent="0" fontAlgn="auto">
              <a:spcAft>
                <a:spcPts val="0"/>
              </a:spcAft>
              <a:defRPr/>
            </a:pPr>
            <a:r>
              <a:rPr lang="en-US" b="1" dirty="0" smtClean="0">
                <a:solidFill>
                  <a:srgbClr val="FF0000"/>
                </a:solidFill>
              </a:rPr>
              <a:t>Where do earthquakes form? </a:t>
            </a:r>
          </a:p>
        </p:txBody>
      </p:sp>
      <p:pic>
        <p:nvPicPr>
          <p:cNvPr id="66563" name="Picture 4" descr="EQ-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0585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5"/>
          <p:cNvSpPr txBox="1">
            <a:spLocks noChangeArrowheads="1"/>
          </p:cNvSpPr>
          <p:nvPr/>
        </p:nvSpPr>
        <p:spPr bwMode="auto">
          <a:xfrm>
            <a:off x="1752600" y="6172200"/>
            <a:ext cx="6629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t>Figure showing the tectonic setting of earthquakes</a:t>
            </a:r>
            <a:endParaRPr lang="en-US"/>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620713"/>
            <a:ext cx="8229600" cy="864071"/>
          </a:xfrm>
        </p:spPr>
        <p:txBody>
          <a:bodyPr/>
          <a:lstStyle/>
          <a:p>
            <a:pPr marL="54864" indent="0" fontAlgn="auto">
              <a:spcAft>
                <a:spcPts val="0"/>
              </a:spcAft>
              <a:defRPr/>
            </a:pPr>
            <a:r>
              <a:rPr lang="en-US" b="1" dirty="0" smtClean="0">
                <a:solidFill>
                  <a:srgbClr val="FF0000"/>
                </a:solidFill>
              </a:rPr>
              <a:t>Plate Tectonics Summary</a:t>
            </a:r>
          </a:p>
        </p:txBody>
      </p:sp>
      <p:sp>
        <p:nvSpPr>
          <p:cNvPr id="67587" name="Rectangle 3"/>
          <p:cNvSpPr>
            <a:spLocks noGrp="1" noChangeArrowheads="1"/>
          </p:cNvSpPr>
          <p:nvPr>
            <p:ph idx="1"/>
          </p:nvPr>
        </p:nvSpPr>
        <p:spPr>
          <a:xfrm>
            <a:off x="107504" y="1412776"/>
            <a:ext cx="8856984" cy="4924425"/>
          </a:xfrm>
        </p:spPr>
        <p:txBody>
          <a:bodyPr/>
          <a:lstStyle/>
          <a:p>
            <a:r>
              <a:rPr lang="en-US" dirty="0" smtClean="0"/>
              <a:t>The Earth is made up of 3 main layers (core, mantle, crust)</a:t>
            </a:r>
          </a:p>
          <a:p>
            <a:r>
              <a:rPr lang="en-US" dirty="0" smtClean="0"/>
              <a:t>On the surface of the Earth are tectonic plates that slowly move around the globe</a:t>
            </a:r>
          </a:p>
          <a:p>
            <a:r>
              <a:rPr lang="en-US" dirty="0" smtClean="0"/>
              <a:t>Plates are made of crust and upper mantle (lithosphere)</a:t>
            </a:r>
          </a:p>
          <a:p>
            <a:r>
              <a:rPr lang="en-US" dirty="0" smtClean="0"/>
              <a:t>There are 2 types of plate</a:t>
            </a:r>
          </a:p>
          <a:p>
            <a:r>
              <a:rPr lang="en-US" dirty="0" smtClean="0"/>
              <a:t>There are 3 types of plate boundaries</a:t>
            </a:r>
          </a:p>
          <a:p>
            <a:r>
              <a:rPr lang="en-US" dirty="0" smtClean="0"/>
              <a:t>Volcanoes and Earthquakes are closely linked to the margins of the tectonic plates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ieblog.projo.com/earth-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17600"/>
            <a:ext cx="83280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Down Arrow 1"/>
          <p:cNvSpPr/>
          <p:nvPr/>
        </p:nvSpPr>
        <p:spPr>
          <a:xfrm>
            <a:off x="3635375" y="3141663"/>
            <a:ext cx="360363" cy="863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 name="Up Arrow 2"/>
          <p:cNvSpPr/>
          <p:nvPr/>
        </p:nvSpPr>
        <p:spPr>
          <a:xfrm>
            <a:off x="1908175" y="4070350"/>
            <a:ext cx="287338"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5" name="Up Arrow 4"/>
          <p:cNvSpPr/>
          <p:nvPr/>
        </p:nvSpPr>
        <p:spPr>
          <a:xfrm>
            <a:off x="3059113" y="4581525"/>
            <a:ext cx="288925"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Up Arrow 5"/>
          <p:cNvSpPr/>
          <p:nvPr/>
        </p:nvSpPr>
        <p:spPr>
          <a:xfrm>
            <a:off x="4559300" y="5805488"/>
            <a:ext cx="288925" cy="57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7" name="Up Arrow 6"/>
          <p:cNvSpPr/>
          <p:nvPr/>
        </p:nvSpPr>
        <p:spPr>
          <a:xfrm>
            <a:off x="5364163" y="4197350"/>
            <a:ext cx="287337"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8" name="Up Arrow 7"/>
          <p:cNvSpPr/>
          <p:nvPr/>
        </p:nvSpPr>
        <p:spPr>
          <a:xfrm>
            <a:off x="6516688" y="2774950"/>
            <a:ext cx="287337"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9" name="Up Arrow 8"/>
          <p:cNvSpPr/>
          <p:nvPr/>
        </p:nvSpPr>
        <p:spPr>
          <a:xfrm>
            <a:off x="7537450" y="4813300"/>
            <a:ext cx="288925"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4" name="Rectangle 3"/>
          <p:cNvSpPr/>
          <p:nvPr/>
        </p:nvSpPr>
        <p:spPr>
          <a:xfrm>
            <a:off x="3240942" y="594380"/>
            <a:ext cx="2324674"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80" charset="-128"/>
              </a:rPr>
              <a:t>7 main plates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0256" y="764704"/>
            <a:ext cx="8229600" cy="648618"/>
          </a:xfrm>
        </p:spPr>
        <p:txBody>
          <a:bodyPr>
            <a:normAutofit fontScale="90000"/>
          </a:bodyPr>
          <a:lstStyle/>
          <a:p>
            <a:pPr marL="54864" indent="0" algn="ctr" fontAlgn="auto">
              <a:spcAft>
                <a:spcPts val="0"/>
              </a:spcAft>
              <a:defRPr/>
            </a:pPr>
            <a:r>
              <a:rPr lang="en-US" b="1" dirty="0" smtClean="0">
                <a:solidFill>
                  <a:srgbClr val="FF0000"/>
                </a:solidFill>
              </a:rPr>
              <a:t>Plate Movement</a:t>
            </a:r>
          </a:p>
        </p:txBody>
      </p:sp>
      <p:sp>
        <p:nvSpPr>
          <p:cNvPr id="20483" name="Rectangle 3"/>
          <p:cNvSpPr>
            <a:spLocks noGrp="1" noChangeArrowheads="1"/>
          </p:cNvSpPr>
          <p:nvPr>
            <p:ph idx="1"/>
          </p:nvPr>
        </p:nvSpPr>
        <p:spPr>
          <a:xfrm>
            <a:off x="203200" y="1628775"/>
            <a:ext cx="8583613" cy="4035425"/>
          </a:xfrm>
        </p:spPr>
        <p:txBody>
          <a:bodyPr/>
          <a:lstStyle/>
          <a:p>
            <a:r>
              <a:rPr lang="en-US" sz="3000" smtClean="0"/>
              <a:t>“Plates” of lithosphere are moved around by the underlying hot mantle convection cells</a:t>
            </a:r>
            <a:endParaRPr lang="en-US" smtClean="0"/>
          </a:p>
        </p:txBody>
      </p:sp>
      <p:pic>
        <p:nvPicPr>
          <p:cNvPr id="20484"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2708275"/>
            <a:ext cx="5030788"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764704"/>
            <a:ext cx="3964632" cy="784448"/>
          </a:xfrm>
        </p:spPr>
        <p:txBody>
          <a:bodyPr>
            <a:normAutofit fontScale="90000"/>
          </a:bodyPr>
          <a:lstStyle/>
          <a:p>
            <a:pPr marL="54864" indent="0" fontAlgn="auto">
              <a:spcAft>
                <a:spcPts val="0"/>
              </a:spcAft>
              <a:defRPr/>
            </a:pPr>
            <a:r>
              <a:rPr lang="en-US" b="1" dirty="0" smtClean="0">
                <a:solidFill>
                  <a:srgbClr val="FF0000"/>
                </a:solidFill>
              </a:rPr>
              <a:t>The Crust</a:t>
            </a:r>
          </a:p>
        </p:txBody>
      </p:sp>
      <p:sp>
        <p:nvSpPr>
          <p:cNvPr id="21507" name="Rectangle 3"/>
          <p:cNvSpPr>
            <a:spLocks noGrp="1" noChangeArrowheads="1"/>
          </p:cNvSpPr>
          <p:nvPr>
            <p:ph idx="1"/>
          </p:nvPr>
        </p:nvSpPr>
        <p:spPr>
          <a:xfrm>
            <a:off x="685800" y="1828800"/>
            <a:ext cx="4191000" cy="1752600"/>
          </a:xfrm>
        </p:spPr>
        <p:txBody>
          <a:bodyPr/>
          <a:lstStyle/>
          <a:p>
            <a:pPr>
              <a:lnSpc>
                <a:spcPct val="90000"/>
              </a:lnSpc>
            </a:pPr>
            <a:r>
              <a:rPr lang="en-US" sz="2400" smtClean="0"/>
              <a:t>This is where we live!</a:t>
            </a:r>
          </a:p>
          <a:p>
            <a:pPr>
              <a:lnSpc>
                <a:spcPct val="90000"/>
              </a:lnSpc>
            </a:pPr>
            <a:endParaRPr lang="en-US" sz="2400" smtClean="0"/>
          </a:p>
          <a:p>
            <a:pPr>
              <a:lnSpc>
                <a:spcPct val="90000"/>
              </a:lnSpc>
            </a:pPr>
            <a:r>
              <a:rPr lang="en-US" sz="2400" smtClean="0"/>
              <a:t>The Earth’s crust is made of:</a:t>
            </a:r>
          </a:p>
        </p:txBody>
      </p:sp>
      <p:pic>
        <p:nvPicPr>
          <p:cNvPr id="21508" name="Picture 4" descr="c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400"/>
            <a:ext cx="3657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838200" y="3886200"/>
            <a:ext cx="36576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t>Continental Crust</a:t>
            </a:r>
            <a:endParaRPr lang="en-US" sz="2800"/>
          </a:p>
          <a:p>
            <a:pPr>
              <a:spcBef>
                <a:spcPct val="50000"/>
              </a:spcBef>
              <a:buFontTx/>
              <a:buChar char="-"/>
            </a:pPr>
            <a:r>
              <a:rPr lang="en-US" sz="2800"/>
              <a:t> thick (10-70km)</a:t>
            </a:r>
            <a:br>
              <a:rPr lang="en-US" sz="2800"/>
            </a:br>
            <a:r>
              <a:rPr lang="en-US" sz="2800"/>
              <a:t>- buoyant (less dense than oceanic crust) </a:t>
            </a:r>
            <a:br>
              <a:rPr lang="en-US" sz="2800"/>
            </a:br>
            <a:r>
              <a:rPr lang="en-US" sz="2800"/>
              <a:t>- mostly old</a:t>
            </a:r>
            <a:endParaRPr lang="en-US"/>
          </a:p>
        </p:txBody>
      </p:sp>
      <p:sp>
        <p:nvSpPr>
          <p:cNvPr id="21510" name="Text Box 6"/>
          <p:cNvSpPr txBox="1">
            <a:spLocks noChangeArrowheads="1"/>
          </p:cNvSpPr>
          <p:nvPr/>
        </p:nvSpPr>
        <p:spPr bwMode="auto">
          <a:xfrm>
            <a:off x="5029200" y="3886200"/>
            <a:ext cx="38862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t>Oceanic Crust</a:t>
            </a:r>
          </a:p>
          <a:p>
            <a:pPr>
              <a:spcBef>
                <a:spcPct val="50000"/>
              </a:spcBef>
            </a:pPr>
            <a:r>
              <a:rPr lang="en-US" sz="2800"/>
              <a:t>- thin (~7 km)</a:t>
            </a:r>
            <a:br>
              <a:rPr lang="en-US" sz="2800"/>
            </a:br>
            <a:r>
              <a:rPr lang="en-US" sz="2800"/>
              <a:t>- dense (sinks under continental crust)</a:t>
            </a:r>
            <a:br>
              <a:rPr lang="en-US" sz="2800"/>
            </a:br>
            <a:r>
              <a:rPr lang="en-US" sz="2800"/>
              <a:t>- young</a:t>
            </a:r>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 y="260648"/>
            <a:ext cx="9144000" cy="1143000"/>
          </a:xfrm>
        </p:spPr>
        <p:txBody>
          <a:bodyPr>
            <a:normAutofit fontScale="90000"/>
          </a:bodyPr>
          <a:lstStyle/>
          <a:p>
            <a:pPr marL="54864" indent="0" algn="ctr" fontAlgn="auto">
              <a:spcAft>
                <a:spcPts val="0"/>
              </a:spcAft>
              <a:defRPr/>
            </a:pPr>
            <a:r>
              <a:rPr lang="en-US" sz="4400" b="1" dirty="0" smtClean="0">
                <a:solidFill>
                  <a:srgbClr val="FF0000"/>
                </a:solidFill>
              </a:rPr>
              <a:t>What are tectonic plates made of?</a:t>
            </a:r>
          </a:p>
        </p:txBody>
      </p:sp>
      <p:sp>
        <p:nvSpPr>
          <p:cNvPr id="22531" name="Rectangle 3"/>
          <p:cNvSpPr>
            <a:spLocks noGrp="1" noChangeArrowheads="1"/>
          </p:cNvSpPr>
          <p:nvPr>
            <p:ph idx="1"/>
          </p:nvPr>
        </p:nvSpPr>
        <p:spPr>
          <a:xfrm>
            <a:off x="304800" y="2362200"/>
            <a:ext cx="3352800" cy="3962400"/>
          </a:xfrm>
        </p:spPr>
        <p:txBody>
          <a:bodyPr/>
          <a:lstStyle/>
          <a:p>
            <a:r>
              <a:rPr lang="en-GB" smtClean="0">
                <a:solidFill>
                  <a:srgbClr val="000000"/>
                </a:solidFill>
              </a:rPr>
              <a:t>Plates are made of rigid </a:t>
            </a:r>
            <a:r>
              <a:rPr lang="en-GB" b="1" smtClean="0">
                <a:solidFill>
                  <a:srgbClr val="000000"/>
                </a:solidFill>
              </a:rPr>
              <a:t>lithosphere</a:t>
            </a:r>
            <a:r>
              <a:rPr lang="en-GB" smtClean="0">
                <a:solidFill>
                  <a:srgbClr val="000000"/>
                </a:solidFill>
              </a:rPr>
              <a:t>.</a:t>
            </a:r>
            <a:endParaRPr lang="en-US" smtClean="0">
              <a:solidFill>
                <a:srgbClr val="000000"/>
              </a:solidFill>
            </a:endParaRPr>
          </a:p>
        </p:txBody>
      </p:sp>
      <p:pic>
        <p:nvPicPr>
          <p:cNvPr id="22532"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08250"/>
            <a:ext cx="57150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533400" y="4191000"/>
            <a:ext cx="28194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The lithosphere is made up of the crust and the upper part of the mantle.</a:t>
            </a: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2470</TotalTime>
  <Words>4487</Words>
  <Application>Microsoft Office PowerPoint</Application>
  <PresentationFormat>On-screen Show (4:3)</PresentationFormat>
  <Paragraphs>370</Paragraphs>
  <Slides>52</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Helvetica</vt:lpstr>
      <vt:lpstr>Rockwell</vt:lpstr>
      <vt:lpstr>Times New Roman</vt:lpstr>
      <vt:lpstr>Verdana</vt:lpstr>
      <vt:lpstr>Wingdings 2</vt:lpstr>
      <vt:lpstr>Foundry</vt:lpstr>
      <vt:lpstr>The Structure of the Earth and Plate Tectonics</vt:lpstr>
      <vt:lpstr>PowerPoint Presentation</vt:lpstr>
      <vt:lpstr>Structure of the Earth</vt:lpstr>
      <vt:lpstr>World Plates</vt:lpstr>
      <vt:lpstr>PowerPoint Presentation</vt:lpstr>
      <vt:lpstr>PowerPoint Presentation</vt:lpstr>
      <vt:lpstr>Plate Movement</vt:lpstr>
      <vt:lpstr>The Crust</vt:lpstr>
      <vt:lpstr>What are tectonic plates made of?</vt:lpstr>
      <vt:lpstr>What lies beneath the tectonic plates?</vt:lpstr>
      <vt:lpstr>What happens at tectonic plate 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Main Theorists and Theories</vt:lpstr>
      <vt:lpstr>PowerPoint Presentation</vt:lpstr>
      <vt:lpstr>PowerPoint Presentation</vt:lpstr>
      <vt:lpstr>Evidence</vt:lpstr>
      <vt:lpstr>Alfred Wegener</vt:lpstr>
      <vt:lpstr>PowerPoint Presentation</vt:lpstr>
      <vt:lpstr>PowerPoint Presentation</vt:lpstr>
      <vt:lpstr>PowerPoint Presentation</vt:lpstr>
      <vt:lpstr>PowerPoint Presentation</vt:lpstr>
      <vt:lpstr>Earthquakes</vt:lpstr>
      <vt:lpstr>Sea floor spreading</vt:lpstr>
      <vt:lpstr>Why spread?</vt:lpstr>
      <vt:lpstr>More evidence</vt:lpstr>
      <vt:lpstr>So the Earth must be growing?</vt:lpstr>
      <vt:lpstr>Continents Collide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earthquakes form? </vt:lpstr>
      <vt:lpstr>Plate Tectonics Summary</vt:lpstr>
    </vt:vector>
  </TitlesOfParts>
  <Company>University of Bristol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Powell</dc:creator>
  <cp:lastModifiedBy>Patricia James Claxton</cp:lastModifiedBy>
  <cp:revision>118</cp:revision>
  <dcterms:created xsi:type="dcterms:W3CDTF">2007-07-16T08:36:55Z</dcterms:created>
  <dcterms:modified xsi:type="dcterms:W3CDTF">2016-09-05T23:51:58Z</dcterms:modified>
</cp:coreProperties>
</file>